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62"/>
  </p:notesMasterIdLst>
  <p:sldIdLst>
    <p:sldId id="256" r:id="rId2"/>
    <p:sldId id="257" r:id="rId3"/>
    <p:sldId id="258" r:id="rId4"/>
    <p:sldId id="259" r:id="rId5"/>
    <p:sldId id="311" r:id="rId6"/>
    <p:sldId id="327" r:id="rId7"/>
    <p:sldId id="260" r:id="rId8"/>
    <p:sldId id="312" r:id="rId9"/>
    <p:sldId id="313" r:id="rId10"/>
    <p:sldId id="318" r:id="rId11"/>
    <p:sldId id="273" r:id="rId12"/>
    <p:sldId id="284" r:id="rId13"/>
    <p:sldId id="292" r:id="rId14"/>
    <p:sldId id="293" r:id="rId15"/>
    <p:sldId id="294" r:id="rId16"/>
    <p:sldId id="298" r:id="rId17"/>
    <p:sldId id="297" r:id="rId18"/>
    <p:sldId id="274" r:id="rId19"/>
    <p:sldId id="291" r:id="rId20"/>
    <p:sldId id="306" r:id="rId21"/>
    <p:sldId id="307" r:id="rId22"/>
    <p:sldId id="309" r:id="rId23"/>
    <p:sldId id="319" r:id="rId24"/>
    <p:sldId id="275" r:id="rId25"/>
    <p:sldId id="276" r:id="rId26"/>
    <p:sldId id="308" r:id="rId27"/>
    <p:sldId id="310" r:id="rId28"/>
    <p:sldId id="320" r:id="rId29"/>
    <p:sldId id="314" r:id="rId30"/>
    <p:sldId id="316" r:id="rId31"/>
    <p:sldId id="322" r:id="rId32"/>
    <p:sldId id="321" r:id="rId33"/>
    <p:sldId id="324" r:id="rId34"/>
    <p:sldId id="326" r:id="rId35"/>
    <p:sldId id="287" r:id="rId36"/>
    <p:sldId id="277" r:id="rId37"/>
    <p:sldId id="282" r:id="rId38"/>
    <p:sldId id="283" r:id="rId39"/>
    <p:sldId id="266" r:id="rId40"/>
    <p:sldId id="267" r:id="rId41"/>
    <p:sldId id="268" r:id="rId42"/>
    <p:sldId id="269" r:id="rId43"/>
    <p:sldId id="270" r:id="rId44"/>
    <p:sldId id="286" r:id="rId45"/>
    <p:sldId id="264" r:id="rId46"/>
    <p:sldId id="265" r:id="rId47"/>
    <p:sldId id="299" r:id="rId48"/>
    <p:sldId id="296" r:id="rId49"/>
    <p:sldId id="295" r:id="rId50"/>
    <p:sldId id="301" r:id="rId51"/>
    <p:sldId id="300" r:id="rId52"/>
    <p:sldId id="288" r:id="rId53"/>
    <p:sldId id="289" r:id="rId54"/>
    <p:sldId id="290" r:id="rId55"/>
    <p:sldId id="271" r:id="rId56"/>
    <p:sldId id="272" r:id="rId57"/>
    <p:sldId id="333" r:id="rId58"/>
    <p:sldId id="334" r:id="rId59"/>
    <p:sldId id="330" r:id="rId60"/>
    <p:sldId id="331"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20" autoAdjust="0"/>
    <p:restoredTop sz="94660"/>
  </p:normalViewPr>
  <p:slideViewPr>
    <p:cSldViewPr snapToGrid="0">
      <p:cViewPr varScale="1">
        <p:scale>
          <a:sx n="64" d="100"/>
          <a:sy n="64" d="100"/>
        </p:scale>
        <p:origin x="556" y="3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E62745D-D4FF-42A0-B6D0-17ED9931578E}" type="datetimeFigureOut">
              <a:rPr lang="en-US" smtClean="0"/>
              <a:t>5/2/2017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6F95BD-6BF1-4A1C-ACEF-F4A53F629914}" type="slidenum">
              <a:rPr lang="en-US" smtClean="0"/>
              <a:t>‹#›</a:t>
            </a:fld>
            <a:endParaRPr lang="en-US"/>
          </a:p>
        </p:txBody>
      </p:sp>
    </p:spTree>
    <p:extLst>
      <p:ext uri="{BB962C8B-B14F-4D97-AF65-F5344CB8AC3E}">
        <p14:creationId xmlns:p14="http://schemas.microsoft.com/office/powerpoint/2010/main" val="41880934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F95BD-6BF1-4A1C-ACEF-F4A53F629914}" type="slidenum">
              <a:rPr lang="en-US" smtClean="0"/>
              <a:t>5</a:t>
            </a:fld>
            <a:endParaRPr lang="en-US"/>
          </a:p>
        </p:txBody>
      </p:sp>
    </p:spTree>
    <p:extLst>
      <p:ext uri="{BB962C8B-B14F-4D97-AF65-F5344CB8AC3E}">
        <p14:creationId xmlns:p14="http://schemas.microsoft.com/office/powerpoint/2010/main" val="12896289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F95BD-6BF1-4A1C-ACEF-F4A53F629914}" type="slidenum">
              <a:rPr lang="en-US" smtClean="0"/>
              <a:t>38</a:t>
            </a:fld>
            <a:endParaRPr lang="en-US"/>
          </a:p>
        </p:txBody>
      </p:sp>
    </p:spTree>
    <p:extLst>
      <p:ext uri="{BB962C8B-B14F-4D97-AF65-F5344CB8AC3E}">
        <p14:creationId xmlns:p14="http://schemas.microsoft.com/office/powerpoint/2010/main" val="35852305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6F95BD-6BF1-4A1C-ACEF-F4A53F629914}" type="slidenum">
              <a:rPr lang="en-US" smtClean="0"/>
              <a:t>45</a:t>
            </a:fld>
            <a:endParaRPr lang="en-US"/>
          </a:p>
        </p:txBody>
      </p:sp>
    </p:spTree>
    <p:extLst>
      <p:ext uri="{BB962C8B-B14F-4D97-AF65-F5344CB8AC3E}">
        <p14:creationId xmlns:p14="http://schemas.microsoft.com/office/powerpoint/2010/main" val="2757178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7AF34972-F022-4F20-87E3-7C4699B53DD1}"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23262732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F34972-F022-4F20-87E3-7C4699B53DD1}"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373314523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F34972-F022-4F20-87E3-7C4699B53DD1}"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4017313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7AF34972-F022-4F20-87E3-7C4699B53DD1}"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3880383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7AF34972-F022-4F20-87E3-7C4699B53DD1}" type="datetimeFigureOut">
              <a:rPr lang="en-US" smtClean="0"/>
              <a:t>5/2/2017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11647075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7AF34972-F022-4F20-87E3-7C4699B53DD1}"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85978469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7AF34972-F022-4F20-87E3-7C4699B53DD1}" type="datetimeFigureOut">
              <a:rPr lang="en-US" smtClean="0"/>
              <a:t>5/2/2017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3684896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F34972-F022-4F20-87E3-7C4699B53DD1}" type="datetimeFigureOut">
              <a:rPr lang="en-US" smtClean="0"/>
              <a:t>5/2/2017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428058140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AF34972-F022-4F20-87E3-7C4699B53DD1}" type="datetimeFigureOut">
              <a:rPr lang="en-US" smtClean="0"/>
              <a:t>5/2/2017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363252407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34972-F022-4F20-87E3-7C4699B53DD1}"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275028891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7AF34972-F022-4F20-87E3-7C4699B53DD1}" type="datetimeFigureOut">
              <a:rPr lang="en-US" smtClean="0"/>
              <a:t>5/2/2017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A9EC2D5-2318-4D41-A773-35B2D49BABFC}" type="slidenum">
              <a:rPr lang="en-US" smtClean="0"/>
              <a:t>‹#›</a:t>
            </a:fld>
            <a:endParaRPr lang="en-US"/>
          </a:p>
        </p:txBody>
      </p:sp>
    </p:spTree>
    <p:extLst>
      <p:ext uri="{BB962C8B-B14F-4D97-AF65-F5344CB8AC3E}">
        <p14:creationId xmlns:p14="http://schemas.microsoft.com/office/powerpoint/2010/main" val="158535174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AF34972-F022-4F20-87E3-7C4699B53DD1}" type="datetimeFigureOut">
              <a:rPr lang="en-US" smtClean="0"/>
              <a:t>5/2/2017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9EC2D5-2318-4D41-A773-35B2D49BABFC}" type="slidenum">
              <a:rPr lang="en-US" smtClean="0"/>
              <a:t>‹#›</a:t>
            </a:fld>
            <a:endParaRPr lang="en-US"/>
          </a:p>
        </p:txBody>
      </p:sp>
    </p:spTree>
    <p:extLst>
      <p:ext uri="{BB962C8B-B14F-4D97-AF65-F5344CB8AC3E}">
        <p14:creationId xmlns:p14="http://schemas.microsoft.com/office/powerpoint/2010/main" val="255903202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6.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image" Target="../media/image34.gif"/><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metdata.northwestknowledge.net/" TargetMode="External"/><Relationship Id="rId2" Type="http://schemas.openxmlformats.org/officeDocument/2006/relationships/hyperlink" Target="https://gis.ncdc.noaa.gov/maps/ncei/cdo/daily" TargetMode="Externa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38.gif"/><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7.gif"/><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hyperlink" Target="http://maca.northwestknowledge.net/data_portal.php" TargetMode="External"/><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microsoft.com/office/2007/relationships/hdphoto" Target="../media/hdphoto3.wdp"/><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51.gif"/><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3" Type="http://schemas.openxmlformats.org/officeDocument/2006/relationships/image" Target="../media/image56.gif"/><Relationship Id="rId7" Type="http://schemas.openxmlformats.org/officeDocument/2006/relationships/image" Target="../media/image60.gif"/><Relationship Id="rId2" Type="http://schemas.openxmlformats.org/officeDocument/2006/relationships/image" Target="../media/image55.gif"/><Relationship Id="rId1" Type="http://schemas.openxmlformats.org/officeDocument/2006/relationships/slideLayout" Target="../slideLayouts/slideLayout7.xml"/><Relationship Id="rId6" Type="http://schemas.openxmlformats.org/officeDocument/2006/relationships/image" Target="../media/image59.gif"/><Relationship Id="rId5" Type="http://schemas.openxmlformats.org/officeDocument/2006/relationships/image" Target="../media/image58.gif"/><Relationship Id="rId4" Type="http://schemas.openxmlformats.org/officeDocument/2006/relationships/image" Target="../media/image57.gif"/></Relationships>
</file>

<file path=ppt/slides/_rels/slide58.xml.rels><?xml version="1.0" encoding="UTF-8" standalone="yes"?>
<Relationships xmlns="http://schemas.openxmlformats.org/package/2006/relationships"><Relationship Id="rId3" Type="http://schemas.openxmlformats.org/officeDocument/2006/relationships/image" Target="../media/image61.gif"/><Relationship Id="rId2" Type="http://schemas.openxmlformats.org/officeDocument/2006/relationships/image" Target="../media/image55.gif"/><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62.gif"/><Relationship Id="rId2" Type="http://schemas.openxmlformats.org/officeDocument/2006/relationships/image" Target="../media/image56.gif"/><Relationship Id="rId1" Type="http://schemas.openxmlformats.org/officeDocument/2006/relationships/slideLayout" Target="../slideLayouts/slideLayout7.xml"/><Relationship Id="rId6" Type="http://schemas.openxmlformats.org/officeDocument/2006/relationships/image" Target="../media/image65.gif"/><Relationship Id="rId5" Type="http://schemas.openxmlformats.org/officeDocument/2006/relationships/image" Target="../media/image64.gif"/><Relationship Id="rId4" Type="http://schemas.openxmlformats.org/officeDocument/2006/relationships/image" Target="../media/image63.gif"/></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66.gif"/><Relationship Id="rId2" Type="http://schemas.openxmlformats.org/officeDocument/2006/relationships/image" Target="../media/image57.gi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2318441"/>
            <a:ext cx="9144000" cy="1591710"/>
          </a:xfrm>
        </p:spPr>
        <p:txBody>
          <a:bodyPr>
            <a:normAutofit fontScale="90000"/>
          </a:bodyPr>
          <a:lstStyle/>
          <a:p>
            <a:br>
              <a:rPr lang="en-US" dirty="0"/>
            </a:br>
            <a:r>
              <a:rPr lang="en-US" dirty="0"/>
              <a:t>Modeling Precipitation in the Northeast United States</a:t>
            </a:r>
          </a:p>
        </p:txBody>
      </p:sp>
      <p:sp>
        <p:nvSpPr>
          <p:cNvPr id="3" name="Subtitle 2"/>
          <p:cNvSpPr>
            <a:spLocks noGrp="1"/>
          </p:cNvSpPr>
          <p:nvPr>
            <p:ph type="subTitle" idx="1"/>
          </p:nvPr>
        </p:nvSpPr>
        <p:spPr>
          <a:xfrm>
            <a:off x="1524000" y="3910151"/>
            <a:ext cx="9144000" cy="1655762"/>
          </a:xfrm>
        </p:spPr>
        <p:txBody>
          <a:bodyPr/>
          <a:lstStyle/>
          <a:p>
            <a:r>
              <a:rPr lang="en-US" dirty="0"/>
              <a:t>Lori Fomenko</a:t>
            </a:r>
          </a:p>
        </p:txBody>
      </p:sp>
    </p:spTree>
    <p:extLst>
      <p:ext uri="{BB962C8B-B14F-4D97-AF65-F5344CB8AC3E}">
        <p14:creationId xmlns:p14="http://schemas.microsoft.com/office/powerpoint/2010/main" val="423516923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Key Results</a:t>
            </a:r>
          </a:p>
        </p:txBody>
      </p:sp>
      <p:sp>
        <p:nvSpPr>
          <p:cNvPr id="3" name="Content Placeholder 2"/>
          <p:cNvSpPr>
            <a:spLocks noGrp="1"/>
          </p:cNvSpPr>
          <p:nvPr>
            <p:ph idx="1"/>
          </p:nvPr>
        </p:nvSpPr>
        <p:spPr>
          <a:xfrm>
            <a:off x="838200" y="1690689"/>
            <a:ext cx="10515600" cy="4511330"/>
          </a:xfrm>
        </p:spPr>
        <p:txBody>
          <a:bodyPr>
            <a:normAutofit/>
          </a:bodyPr>
          <a:lstStyle/>
          <a:p>
            <a:r>
              <a:rPr lang="en-US" dirty="0"/>
              <a:t>Are there significant differences between individual stations within cities and/or between individual stations and the citywide average? </a:t>
            </a:r>
          </a:p>
        </p:txBody>
      </p:sp>
    </p:spTree>
    <p:extLst>
      <p:ext uri="{BB962C8B-B14F-4D97-AF65-F5344CB8AC3E}">
        <p14:creationId xmlns:p14="http://schemas.microsoft.com/office/powerpoint/2010/main" val="37054163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25982" t="16826" r="22500" b="14127"/>
          <a:stretch/>
        </p:blipFill>
        <p:spPr>
          <a:xfrm>
            <a:off x="1759379" y="69574"/>
            <a:ext cx="8885766" cy="6698973"/>
          </a:xfrm>
          <a:prstGeom prst="rect">
            <a:avLst/>
          </a:prstGeom>
        </p:spPr>
      </p:pic>
    </p:spTree>
    <p:extLst>
      <p:ext uri="{BB962C8B-B14F-4D97-AF65-F5344CB8AC3E}">
        <p14:creationId xmlns:p14="http://schemas.microsoft.com/office/powerpoint/2010/main" val="358967847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6071" t="10159" r="23215" b="14921"/>
          <a:stretch/>
        </p:blipFill>
        <p:spPr>
          <a:xfrm>
            <a:off x="1252443" y="1"/>
            <a:ext cx="9880168" cy="6857999"/>
          </a:xfrm>
          <a:prstGeom prst="rect">
            <a:avLst/>
          </a:prstGeom>
        </p:spPr>
      </p:pic>
    </p:spTree>
    <p:extLst>
      <p:ext uri="{BB962C8B-B14F-4D97-AF65-F5344CB8AC3E}">
        <p14:creationId xmlns:p14="http://schemas.microsoft.com/office/powerpoint/2010/main" val="367340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7429" r="7134"/>
          <a:stretch/>
        </p:blipFill>
        <p:spPr>
          <a:xfrm>
            <a:off x="0" y="-19878"/>
            <a:ext cx="5973417" cy="2872409"/>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8117" r="7083"/>
          <a:stretch/>
        </p:blipFill>
        <p:spPr>
          <a:xfrm>
            <a:off x="49696" y="2872409"/>
            <a:ext cx="5923721" cy="3051313"/>
          </a:xfrm>
          <a:prstGeom prst="rect">
            <a:avLst/>
          </a:prstGeom>
        </p:spPr>
      </p:pic>
      <p:pic>
        <p:nvPicPr>
          <p:cNvPr id="5" name="Picture 4"/>
          <p:cNvPicPr>
            <a:picLocks noChangeAspect="1"/>
          </p:cNvPicPr>
          <p:nvPr/>
        </p:nvPicPr>
        <p:blipFill rotWithShape="1">
          <a:blip r:embed="rId4">
            <a:extLst>
              <a:ext uri="{28A0092B-C50C-407E-A947-70E740481C1C}">
                <a14:useLocalDpi xmlns:a14="http://schemas.microsoft.com/office/drawing/2010/main" val="0"/>
              </a:ext>
            </a:extLst>
          </a:blip>
          <a:srcRect l="7873" t="2822" r="6975"/>
          <a:stretch/>
        </p:blipFill>
        <p:spPr>
          <a:xfrm>
            <a:off x="5973417" y="0"/>
            <a:ext cx="6062871" cy="299916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l="8304" t="3516" r="7679"/>
          <a:stretch/>
        </p:blipFill>
        <p:spPr>
          <a:xfrm>
            <a:off x="5973417" y="2999164"/>
            <a:ext cx="6022938" cy="2924558"/>
          </a:xfrm>
          <a:prstGeom prst="rect">
            <a:avLst/>
          </a:prstGeom>
        </p:spPr>
      </p:pic>
    </p:spTree>
    <p:extLst>
      <p:ext uri="{BB962C8B-B14F-4D97-AF65-F5344CB8AC3E}">
        <p14:creationId xmlns:p14="http://schemas.microsoft.com/office/powerpoint/2010/main" val="144408976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713"/>
            <a:ext cx="12192000" cy="5854574"/>
          </a:xfrm>
          <a:prstGeom prst="rect">
            <a:avLst/>
          </a:prstGeom>
        </p:spPr>
      </p:pic>
    </p:spTree>
    <p:extLst>
      <p:ext uri="{BB962C8B-B14F-4D97-AF65-F5344CB8AC3E}">
        <p14:creationId xmlns:p14="http://schemas.microsoft.com/office/powerpoint/2010/main" val="122680666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875" y="333671"/>
            <a:ext cx="5545770" cy="4659087"/>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30302" y="341008"/>
            <a:ext cx="6175830" cy="4631872"/>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r="34635" b="17125"/>
          <a:stretch/>
        </p:blipFill>
        <p:spPr>
          <a:xfrm>
            <a:off x="460556" y="5199100"/>
            <a:ext cx="4969749" cy="1290224"/>
          </a:xfrm>
          <a:prstGeom prst="rect">
            <a:avLst/>
          </a:prstGeom>
        </p:spPr>
      </p:pic>
      <p:sp>
        <p:nvSpPr>
          <p:cNvPr id="20" name="Rectangle 19"/>
          <p:cNvSpPr/>
          <p:nvPr/>
        </p:nvSpPr>
        <p:spPr>
          <a:xfrm>
            <a:off x="4581943" y="5903846"/>
            <a:ext cx="655982" cy="2186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4005960366"/>
              </p:ext>
            </p:extLst>
          </p:nvPr>
        </p:nvGraphicFramePr>
        <p:xfrm>
          <a:off x="5678560" y="5614900"/>
          <a:ext cx="6259017" cy="506108"/>
        </p:xfrm>
        <a:graphic>
          <a:graphicData uri="http://schemas.openxmlformats.org/drawingml/2006/table">
            <a:tbl>
              <a:tblPr firstRow="1" bandRow="1">
                <a:tableStyleId>{5940675A-B579-460E-94D1-54222C63F5DA}</a:tableStyleId>
              </a:tblPr>
              <a:tblGrid>
                <a:gridCol w="589280">
                  <a:extLst>
                    <a:ext uri="{9D8B030D-6E8A-4147-A177-3AD203B41FA5}">
                      <a16:colId xmlns:a16="http://schemas.microsoft.com/office/drawing/2014/main" val="2878097837"/>
                    </a:ext>
                  </a:extLst>
                </a:gridCol>
                <a:gridCol w="605155">
                  <a:extLst>
                    <a:ext uri="{9D8B030D-6E8A-4147-A177-3AD203B41FA5}">
                      <a16:colId xmlns:a16="http://schemas.microsoft.com/office/drawing/2014/main" val="2532795185"/>
                    </a:ext>
                  </a:extLst>
                </a:gridCol>
                <a:gridCol w="657543">
                  <a:extLst>
                    <a:ext uri="{9D8B030D-6E8A-4147-A177-3AD203B41FA5}">
                      <a16:colId xmlns:a16="http://schemas.microsoft.com/office/drawing/2014/main" val="4110465569"/>
                    </a:ext>
                  </a:extLst>
                </a:gridCol>
                <a:gridCol w="771843">
                  <a:extLst>
                    <a:ext uri="{9D8B030D-6E8A-4147-A177-3AD203B41FA5}">
                      <a16:colId xmlns:a16="http://schemas.microsoft.com/office/drawing/2014/main" val="1275450309"/>
                    </a:ext>
                  </a:extLst>
                </a:gridCol>
                <a:gridCol w="611505">
                  <a:extLst>
                    <a:ext uri="{9D8B030D-6E8A-4147-A177-3AD203B41FA5}">
                      <a16:colId xmlns:a16="http://schemas.microsoft.com/office/drawing/2014/main" val="283869964"/>
                    </a:ext>
                  </a:extLst>
                </a:gridCol>
                <a:gridCol w="993913">
                  <a:extLst>
                    <a:ext uri="{9D8B030D-6E8A-4147-A177-3AD203B41FA5}">
                      <a16:colId xmlns:a16="http://schemas.microsoft.com/office/drawing/2014/main" val="1456695172"/>
                    </a:ext>
                  </a:extLst>
                </a:gridCol>
                <a:gridCol w="519430">
                  <a:extLst>
                    <a:ext uri="{9D8B030D-6E8A-4147-A177-3AD203B41FA5}">
                      <a16:colId xmlns:a16="http://schemas.microsoft.com/office/drawing/2014/main" val="3858186865"/>
                    </a:ext>
                  </a:extLst>
                </a:gridCol>
                <a:gridCol w="803593">
                  <a:extLst>
                    <a:ext uri="{9D8B030D-6E8A-4147-A177-3AD203B41FA5}">
                      <a16:colId xmlns:a16="http://schemas.microsoft.com/office/drawing/2014/main" val="698327763"/>
                    </a:ext>
                  </a:extLst>
                </a:gridCol>
                <a:gridCol w="706755">
                  <a:extLst>
                    <a:ext uri="{9D8B030D-6E8A-4147-A177-3AD203B41FA5}">
                      <a16:colId xmlns:a16="http://schemas.microsoft.com/office/drawing/2014/main" val="2300631523"/>
                    </a:ext>
                  </a:extLst>
                </a:gridCol>
              </a:tblGrid>
              <a:tr h="0">
                <a:tc>
                  <a:txBody>
                    <a:bodyPr/>
                    <a:lstStyle/>
                    <a:p>
                      <a:pPr algn="ctr"/>
                      <a:r>
                        <a:rPr lang="en-US" sz="1000" dirty="0"/>
                        <a:t>1</a:t>
                      </a:r>
                    </a:p>
                  </a:txBody>
                  <a:tcPr/>
                </a:tc>
                <a:tc>
                  <a:txBody>
                    <a:bodyPr/>
                    <a:lstStyle/>
                    <a:p>
                      <a:pPr algn="ctr"/>
                      <a:r>
                        <a:rPr lang="en-US" sz="1000" dirty="0"/>
                        <a:t>2</a:t>
                      </a:r>
                    </a:p>
                  </a:txBody>
                  <a:tcPr>
                    <a:solidFill>
                      <a:schemeClr val="accent6">
                        <a:lumMod val="40000"/>
                        <a:lumOff val="60000"/>
                      </a:schemeClr>
                    </a:solidFill>
                  </a:tcPr>
                </a:tc>
                <a:tc>
                  <a:txBody>
                    <a:bodyPr/>
                    <a:lstStyle/>
                    <a:p>
                      <a:pPr algn="ctr"/>
                      <a:r>
                        <a:rPr lang="en-US" sz="1000" dirty="0"/>
                        <a:t>3</a:t>
                      </a:r>
                    </a:p>
                  </a:txBody>
                  <a:tcPr/>
                </a:tc>
                <a:tc>
                  <a:txBody>
                    <a:bodyPr/>
                    <a:lstStyle/>
                    <a:p>
                      <a:pPr algn="ctr"/>
                      <a:r>
                        <a:rPr lang="en-US" sz="1000" dirty="0"/>
                        <a:t>4</a:t>
                      </a:r>
                    </a:p>
                  </a:txBody>
                  <a:tcPr/>
                </a:tc>
                <a:tc>
                  <a:txBody>
                    <a:bodyPr/>
                    <a:lstStyle/>
                    <a:p>
                      <a:pPr algn="ctr"/>
                      <a:r>
                        <a:rPr lang="en-US" sz="1000" dirty="0"/>
                        <a:t>5</a:t>
                      </a:r>
                    </a:p>
                  </a:txBody>
                  <a:tcPr>
                    <a:solidFill>
                      <a:schemeClr val="accent6">
                        <a:lumMod val="40000"/>
                        <a:lumOff val="60000"/>
                      </a:schemeClr>
                    </a:solidFill>
                  </a:tcPr>
                </a:tc>
                <a:tc>
                  <a:txBody>
                    <a:bodyPr/>
                    <a:lstStyle/>
                    <a:p>
                      <a:pPr algn="ctr"/>
                      <a:r>
                        <a:rPr lang="en-US" sz="1000" dirty="0"/>
                        <a:t>6</a:t>
                      </a:r>
                    </a:p>
                  </a:txBody>
                  <a:tcPr/>
                </a:tc>
                <a:tc>
                  <a:txBody>
                    <a:bodyPr/>
                    <a:lstStyle/>
                    <a:p>
                      <a:pPr algn="ctr"/>
                      <a:r>
                        <a:rPr lang="en-US" sz="1000" dirty="0"/>
                        <a:t>7</a:t>
                      </a:r>
                    </a:p>
                  </a:txBody>
                  <a:tcPr>
                    <a:solidFill>
                      <a:schemeClr val="accent6">
                        <a:lumMod val="40000"/>
                        <a:lumOff val="60000"/>
                      </a:schemeClr>
                    </a:solidFill>
                  </a:tcPr>
                </a:tc>
                <a:tc>
                  <a:txBody>
                    <a:bodyPr/>
                    <a:lstStyle/>
                    <a:p>
                      <a:pPr algn="ctr"/>
                      <a:r>
                        <a:rPr lang="en-US" sz="1000" dirty="0"/>
                        <a:t>8</a:t>
                      </a:r>
                    </a:p>
                  </a:txBody>
                  <a:tcPr/>
                </a:tc>
                <a:tc>
                  <a:txBody>
                    <a:bodyPr/>
                    <a:lstStyle/>
                    <a:p>
                      <a:pPr algn="ctr"/>
                      <a:r>
                        <a:rPr lang="en-US" sz="1000" dirty="0"/>
                        <a:t>9</a:t>
                      </a:r>
                    </a:p>
                  </a:txBody>
                  <a:tcPr>
                    <a:solidFill>
                      <a:schemeClr val="accent6">
                        <a:lumMod val="40000"/>
                        <a:lumOff val="60000"/>
                      </a:schemeClr>
                    </a:solidFill>
                  </a:tcPr>
                </a:tc>
                <a:extLst>
                  <a:ext uri="{0D108BD9-81ED-4DB2-BD59-A6C34878D82A}">
                    <a16:rowId xmlns:a16="http://schemas.microsoft.com/office/drawing/2014/main" val="587906109"/>
                  </a:ext>
                </a:extLst>
              </a:tr>
              <a:tr h="262268">
                <a:tc>
                  <a:txBody>
                    <a:bodyPr/>
                    <a:lstStyle/>
                    <a:p>
                      <a:pPr algn="ctr"/>
                      <a:r>
                        <a:rPr lang="en-US" sz="1000" dirty="0" err="1"/>
                        <a:t>UrbBos</a:t>
                      </a:r>
                      <a:endParaRPr lang="en-US" sz="1000" dirty="0"/>
                    </a:p>
                  </a:txBody>
                  <a:tcPr/>
                </a:tc>
                <a:tc>
                  <a:txBody>
                    <a:bodyPr/>
                    <a:lstStyle/>
                    <a:p>
                      <a:pPr algn="ctr"/>
                      <a:r>
                        <a:rPr lang="en-US" sz="1000" dirty="0" err="1"/>
                        <a:t>BlueHill</a:t>
                      </a:r>
                      <a:endParaRPr lang="en-US" sz="1000" dirty="0"/>
                    </a:p>
                  </a:txBody>
                  <a:tcPr>
                    <a:solidFill>
                      <a:schemeClr val="accent6">
                        <a:lumMod val="40000"/>
                        <a:lumOff val="60000"/>
                      </a:schemeClr>
                    </a:solidFill>
                  </a:tcPr>
                </a:tc>
                <a:tc>
                  <a:txBody>
                    <a:bodyPr/>
                    <a:lstStyle/>
                    <a:p>
                      <a:pPr algn="ctr"/>
                      <a:r>
                        <a:rPr lang="en-US" sz="1000" dirty="0"/>
                        <a:t>Brighton</a:t>
                      </a:r>
                    </a:p>
                  </a:txBody>
                  <a:tcPr/>
                </a:tc>
                <a:tc>
                  <a:txBody>
                    <a:bodyPr/>
                    <a:lstStyle/>
                    <a:p>
                      <a:pPr algn="ctr"/>
                      <a:r>
                        <a:rPr lang="en-US" sz="1000" dirty="0"/>
                        <a:t>Cambridge</a:t>
                      </a:r>
                    </a:p>
                  </a:txBody>
                  <a:tcPr/>
                </a:tc>
                <a:tc>
                  <a:txBody>
                    <a:bodyPr/>
                    <a:lstStyle/>
                    <a:p>
                      <a:pPr algn="ctr"/>
                      <a:r>
                        <a:rPr lang="en-US" sz="1000" dirty="0"/>
                        <a:t>Chelsea</a:t>
                      </a:r>
                    </a:p>
                  </a:txBody>
                  <a:tcPr>
                    <a:solidFill>
                      <a:schemeClr val="accent6">
                        <a:lumMod val="40000"/>
                        <a:lumOff val="60000"/>
                      </a:schemeClr>
                    </a:solidFill>
                  </a:tcPr>
                </a:tc>
                <a:tc>
                  <a:txBody>
                    <a:bodyPr/>
                    <a:lstStyle/>
                    <a:p>
                      <a:pPr algn="ctr"/>
                      <a:r>
                        <a:rPr lang="en-US" sz="1000" dirty="0"/>
                        <a:t>Jamaican Plains</a:t>
                      </a:r>
                    </a:p>
                  </a:txBody>
                  <a:tcPr/>
                </a:tc>
                <a:tc>
                  <a:txBody>
                    <a:bodyPr/>
                    <a:lstStyle/>
                    <a:p>
                      <a:pPr algn="ctr"/>
                      <a:r>
                        <a:rPr lang="en-US" sz="1000" dirty="0"/>
                        <a:t>Logan</a:t>
                      </a:r>
                    </a:p>
                  </a:txBody>
                  <a:tcPr>
                    <a:solidFill>
                      <a:schemeClr val="accent6">
                        <a:lumMod val="40000"/>
                        <a:lumOff val="60000"/>
                      </a:schemeClr>
                    </a:solidFill>
                  </a:tcPr>
                </a:tc>
                <a:tc>
                  <a:txBody>
                    <a:bodyPr/>
                    <a:lstStyle/>
                    <a:p>
                      <a:pPr algn="ctr"/>
                      <a:r>
                        <a:rPr lang="en-US" sz="1000" dirty="0"/>
                        <a:t>Winchester</a:t>
                      </a:r>
                    </a:p>
                  </a:txBody>
                  <a:tcPr/>
                </a:tc>
                <a:tc>
                  <a:txBody>
                    <a:bodyPr/>
                    <a:lstStyle/>
                    <a:p>
                      <a:pPr algn="ctr"/>
                      <a:r>
                        <a:rPr lang="en-US" sz="1000" dirty="0"/>
                        <a:t>Winthrop</a:t>
                      </a:r>
                    </a:p>
                  </a:txBody>
                  <a:tcPr>
                    <a:solidFill>
                      <a:schemeClr val="accent6">
                        <a:lumMod val="40000"/>
                        <a:lumOff val="60000"/>
                      </a:schemeClr>
                    </a:solidFill>
                  </a:tcPr>
                </a:tc>
                <a:extLst>
                  <a:ext uri="{0D108BD9-81ED-4DB2-BD59-A6C34878D82A}">
                    <a16:rowId xmlns:a16="http://schemas.microsoft.com/office/drawing/2014/main" val="4003457546"/>
                  </a:ext>
                </a:extLst>
              </a:tr>
            </a:tbl>
          </a:graphicData>
        </a:graphic>
      </p:graphicFrame>
    </p:spTree>
    <p:extLst>
      <p:ext uri="{BB962C8B-B14F-4D97-AF65-F5344CB8AC3E}">
        <p14:creationId xmlns:p14="http://schemas.microsoft.com/office/powerpoint/2010/main" val="12247603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5898" t="5543" r="7534" b="3891"/>
          <a:stretch/>
        </p:blipFill>
        <p:spPr>
          <a:xfrm>
            <a:off x="238539" y="236287"/>
            <a:ext cx="5620612" cy="4410181"/>
          </a:xfrm>
          <a:prstGeom prst="rect">
            <a:avLst/>
          </a:prstGeom>
        </p:spPr>
      </p:pic>
      <p:pic>
        <p:nvPicPr>
          <p:cNvPr id="17" name="Picture 16"/>
          <p:cNvPicPr>
            <a:picLocks noChangeAspect="1"/>
          </p:cNvPicPr>
          <p:nvPr/>
        </p:nvPicPr>
        <p:blipFill rotWithShape="1">
          <a:blip r:embed="rId3">
            <a:extLst>
              <a:ext uri="{28A0092B-C50C-407E-A947-70E740481C1C}">
                <a14:useLocalDpi xmlns:a14="http://schemas.microsoft.com/office/drawing/2010/main" val="0"/>
              </a:ext>
            </a:extLst>
          </a:blip>
          <a:srcRect l="10950" t="3616" r="7464" b="3189"/>
          <a:stretch/>
        </p:blipFill>
        <p:spPr>
          <a:xfrm>
            <a:off x="6384353" y="87193"/>
            <a:ext cx="5352466" cy="4559275"/>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r="33470" b="16675"/>
          <a:stretch/>
        </p:blipFill>
        <p:spPr>
          <a:xfrm>
            <a:off x="238539" y="4794209"/>
            <a:ext cx="4899994" cy="1485295"/>
          </a:xfrm>
          <a:prstGeom prst="rect">
            <a:avLst/>
          </a:prstGeom>
        </p:spPr>
      </p:pic>
      <p:sp>
        <p:nvSpPr>
          <p:cNvPr id="20" name="Rectangle 19"/>
          <p:cNvSpPr/>
          <p:nvPr/>
        </p:nvSpPr>
        <p:spPr>
          <a:xfrm>
            <a:off x="4373220" y="5595736"/>
            <a:ext cx="655982" cy="2186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3596657778"/>
              </p:ext>
            </p:extLst>
          </p:nvPr>
        </p:nvGraphicFramePr>
        <p:xfrm>
          <a:off x="5188228" y="5272411"/>
          <a:ext cx="6906399" cy="528889"/>
        </p:xfrm>
        <a:graphic>
          <a:graphicData uri="http://schemas.openxmlformats.org/drawingml/2006/table">
            <a:tbl>
              <a:tblPr firstRow="1" bandRow="1">
                <a:tableStyleId>{5940675A-B579-460E-94D1-54222C63F5DA}</a:tableStyleId>
              </a:tblPr>
              <a:tblGrid>
                <a:gridCol w="767391">
                  <a:extLst>
                    <a:ext uri="{9D8B030D-6E8A-4147-A177-3AD203B41FA5}">
                      <a16:colId xmlns:a16="http://schemas.microsoft.com/office/drawing/2014/main" val="3473786590"/>
                    </a:ext>
                  </a:extLst>
                </a:gridCol>
                <a:gridCol w="573222">
                  <a:extLst>
                    <a:ext uri="{9D8B030D-6E8A-4147-A177-3AD203B41FA5}">
                      <a16:colId xmlns:a16="http://schemas.microsoft.com/office/drawing/2014/main" val="2878097837"/>
                    </a:ext>
                  </a:extLst>
                </a:gridCol>
                <a:gridCol w="588665">
                  <a:extLst>
                    <a:ext uri="{9D8B030D-6E8A-4147-A177-3AD203B41FA5}">
                      <a16:colId xmlns:a16="http://schemas.microsoft.com/office/drawing/2014/main" val="2532795185"/>
                    </a:ext>
                  </a:extLst>
                </a:gridCol>
                <a:gridCol w="639626">
                  <a:extLst>
                    <a:ext uri="{9D8B030D-6E8A-4147-A177-3AD203B41FA5}">
                      <a16:colId xmlns:a16="http://schemas.microsoft.com/office/drawing/2014/main" val="4110465569"/>
                    </a:ext>
                  </a:extLst>
                </a:gridCol>
                <a:gridCol w="750811">
                  <a:extLst>
                    <a:ext uri="{9D8B030D-6E8A-4147-A177-3AD203B41FA5}">
                      <a16:colId xmlns:a16="http://schemas.microsoft.com/office/drawing/2014/main" val="1275450309"/>
                    </a:ext>
                  </a:extLst>
                </a:gridCol>
                <a:gridCol w="594840">
                  <a:extLst>
                    <a:ext uri="{9D8B030D-6E8A-4147-A177-3AD203B41FA5}">
                      <a16:colId xmlns:a16="http://schemas.microsoft.com/office/drawing/2014/main" val="283869964"/>
                    </a:ext>
                  </a:extLst>
                </a:gridCol>
                <a:gridCol w="995484">
                  <a:extLst>
                    <a:ext uri="{9D8B030D-6E8A-4147-A177-3AD203B41FA5}">
                      <a16:colId xmlns:a16="http://schemas.microsoft.com/office/drawing/2014/main" val="1456695172"/>
                    </a:ext>
                  </a:extLst>
                </a:gridCol>
                <a:gridCol w="505274">
                  <a:extLst>
                    <a:ext uri="{9D8B030D-6E8A-4147-A177-3AD203B41FA5}">
                      <a16:colId xmlns:a16="http://schemas.microsoft.com/office/drawing/2014/main" val="3858186865"/>
                    </a:ext>
                  </a:extLst>
                </a:gridCol>
                <a:gridCol w="803592">
                  <a:extLst>
                    <a:ext uri="{9D8B030D-6E8A-4147-A177-3AD203B41FA5}">
                      <a16:colId xmlns:a16="http://schemas.microsoft.com/office/drawing/2014/main" val="698327763"/>
                    </a:ext>
                  </a:extLst>
                </a:gridCol>
                <a:gridCol w="687494">
                  <a:extLst>
                    <a:ext uri="{9D8B030D-6E8A-4147-A177-3AD203B41FA5}">
                      <a16:colId xmlns:a16="http://schemas.microsoft.com/office/drawing/2014/main" val="2300631523"/>
                    </a:ext>
                  </a:extLst>
                </a:gridCol>
              </a:tblGrid>
              <a:tr h="175415">
                <a:tc>
                  <a:txBody>
                    <a:bodyPr/>
                    <a:lstStyle/>
                    <a:p>
                      <a:pPr algn="ctr"/>
                      <a:r>
                        <a:rPr lang="en-US" sz="1000" dirty="0"/>
                        <a:t>1</a:t>
                      </a:r>
                    </a:p>
                  </a:txBody>
                  <a:tcPr/>
                </a:tc>
                <a:tc>
                  <a:txBody>
                    <a:bodyPr/>
                    <a:lstStyle/>
                    <a:p>
                      <a:pPr algn="ctr"/>
                      <a:r>
                        <a:rPr lang="en-US" sz="1000" dirty="0"/>
                        <a:t>2</a:t>
                      </a:r>
                    </a:p>
                  </a:txBody>
                  <a:tcPr/>
                </a:tc>
                <a:tc>
                  <a:txBody>
                    <a:bodyPr/>
                    <a:lstStyle/>
                    <a:p>
                      <a:pPr algn="ctr"/>
                      <a:r>
                        <a:rPr lang="en-US" sz="1000" dirty="0"/>
                        <a:t>3</a:t>
                      </a:r>
                    </a:p>
                  </a:txBody>
                  <a:tcPr>
                    <a:solidFill>
                      <a:schemeClr val="accent6">
                        <a:lumMod val="40000"/>
                        <a:lumOff val="60000"/>
                      </a:schemeClr>
                    </a:solidFill>
                  </a:tcPr>
                </a:tc>
                <a:tc>
                  <a:txBody>
                    <a:bodyPr/>
                    <a:lstStyle/>
                    <a:p>
                      <a:pPr algn="ctr"/>
                      <a:r>
                        <a:rPr lang="en-US" sz="1000" dirty="0"/>
                        <a:t>4</a:t>
                      </a:r>
                    </a:p>
                  </a:txBody>
                  <a:tcPr/>
                </a:tc>
                <a:tc>
                  <a:txBody>
                    <a:bodyPr/>
                    <a:lstStyle/>
                    <a:p>
                      <a:pPr algn="ctr"/>
                      <a:r>
                        <a:rPr lang="en-US" sz="1000" dirty="0"/>
                        <a:t>5</a:t>
                      </a:r>
                    </a:p>
                  </a:txBody>
                  <a:tcPr/>
                </a:tc>
                <a:tc>
                  <a:txBody>
                    <a:bodyPr/>
                    <a:lstStyle/>
                    <a:p>
                      <a:pPr algn="ctr"/>
                      <a:r>
                        <a:rPr lang="en-US" sz="1000" dirty="0"/>
                        <a:t>6</a:t>
                      </a:r>
                    </a:p>
                  </a:txBody>
                  <a:tcPr>
                    <a:solidFill>
                      <a:schemeClr val="accent6">
                        <a:lumMod val="40000"/>
                        <a:lumOff val="60000"/>
                      </a:schemeClr>
                    </a:solidFill>
                  </a:tcPr>
                </a:tc>
                <a:tc>
                  <a:txBody>
                    <a:bodyPr/>
                    <a:lstStyle/>
                    <a:p>
                      <a:pPr algn="ctr"/>
                      <a:r>
                        <a:rPr lang="en-US" sz="1000" dirty="0"/>
                        <a:t>7</a:t>
                      </a:r>
                    </a:p>
                  </a:txBody>
                  <a:tcPr/>
                </a:tc>
                <a:tc>
                  <a:txBody>
                    <a:bodyPr/>
                    <a:lstStyle/>
                    <a:p>
                      <a:pPr algn="ctr"/>
                      <a:r>
                        <a:rPr lang="en-US" sz="1000" dirty="0"/>
                        <a:t>8</a:t>
                      </a:r>
                    </a:p>
                  </a:txBody>
                  <a:tcPr>
                    <a:solidFill>
                      <a:schemeClr val="accent6">
                        <a:lumMod val="40000"/>
                        <a:lumOff val="60000"/>
                      </a:schemeClr>
                    </a:solidFill>
                  </a:tcPr>
                </a:tc>
                <a:tc>
                  <a:txBody>
                    <a:bodyPr/>
                    <a:lstStyle/>
                    <a:p>
                      <a:pPr algn="ctr"/>
                      <a:r>
                        <a:rPr lang="en-US" sz="1000" dirty="0"/>
                        <a:t>9</a:t>
                      </a:r>
                    </a:p>
                  </a:txBody>
                  <a:tcPr/>
                </a:tc>
                <a:tc>
                  <a:txBody>
                    <a:bodyPr/>
                    <a:lstStyle/>
                    <a:p>
                      <a:pPr algn="ctr"/>
                      <a:r>
                        <a:rPr lang="en-US" sz="1000" dirty="0"/>
                        <a:t>10</a:t>
                      </a:r>
                    </a:p>
                  </a:txBody>
                  <a:tcPr>
                    <a:solidFill>
                      <a:schemeClr val="accent6">
                        <a:lumMod val="40000"/>
                        <a:lumOff val="60000"/>
                      </a:schemeClr>
                    </a:solidFill>
                  </a:tcPr>
                </a:tc>
                <a:extLst>
                  <a:ext uri="{0D108BD9-81ED-4DB2-BD59-A6C34878D82A}">
                    <a16:rowId xmlns:a16="http://schemas.microsoft.com/office/drawing/2014/main" val="587906109"/>
                  </a:ext>
                </a:extLst>
              </a:tr>
              <a:tr h="285049">
                <a:tc>
                  <a:txBody>
                    <a:bodyPr/>
                    <a:lstStyle/>
                    <a:p>
                      <a:pPr algn="ctr"/>
                      <a:r>
                        <a:rPr lang="en-US" sz="1000" dirty="0"/>
                        <a:t>Bos Region</a:t>
                      </a:r>
                    </a:p>
                  </a:txBody>
                  <a:tcPr/>
                </a:tc>
                <a:tc>
                  <a:txBody>
                    <a:bodyPr/>
                    <a:lstStyle/>
                    <a:p>
                      <a:pPr algn="ctr"/>
                      <a:r>
                        <a:rPr lang="en-US" sz="1000" dirty="0" err="1"/>
                        <a:t>UrbBos</a:t>
                      </a:r>
                      <a:endParaRPr lang="en-US" sz="1000" dirty="0"/>
                    </a:p>
                  </a:txBody>
                  <a:tcPr/>
                </a:tc>
                <a:tc>
                  <a:txBody>
                    <a:bodyPr/>
                    <a:lstStyle/>
                    <a:p>
                      <a:pPr algn="ctr"/>
                      <a:r>
                        <a:rPr lang="en-US" sz="1000" dirty="0" err="1"/>
                        <a:t>BlueHill</a:t>
                      </a:r>
                      <a:endParaRPr lang="en-US" sz="1000" dirty="0"/>
                    </a:p>
                  </a:txBody>
                  <a:tcPr>
                    <a:solidFill>
                      <a:schemeClr val="accent6">
                        <a:lumMod val="40000"/>
                        <a:lumOff val="60000"/>
                      </a:schemeClr>
                    </a:solidFill>
                  </a:tcPr>
                </a:tc>
                <a:tc>
                  <a:txBody>
                    <a:bodyPr/>
                    <a:lstStyle/>
                    <a:p>
                      <a:pPr algn="ctr"/>
                      <a:r>
                        <a:rPr lang="en-US" sz="1000" dirty="0"/>
                        <a:t>Brighton</a:t>
                      </a:r>
                    </a:p>
                  </a:txBody>
                  <a:tcPr/>
                </a:tc>
                <a:tc>
                  <a:txBody>
                    <a:bodyPr/>
                    <a:lstStyle/>
                    <a:p>
                      <a:pPr algn="ctr"/>
                      <a:r>
                        <a:rPr lang="en-US" sz="1000" dirty="0"/>
                        <a:t>Cambridge</a:t>
                      </a:r>
                    </a:p>
                  </a:txBody>
                  <a:tcPr/>
                </a:tc>
                <a:tc>
                  <a:txBody>
                    <a:bodyPr/>
                    <a:lstStyle/>
                    <a:p>
                      <a:pPr algn="ctr"/>
                      <a:r>
                        <a:rPr lang="en-US" sz="1000" dirty="0"/>
                        <a:t>Chelsea</a:t>
                      </a:r>
                    </a:p>
                  </a:txBody>
                  <a:tcPr>
                    <a:solidFill>
                      <a:schemeClr val="accent6">
                        <a:lumMod val="40000"/>
                        <a:lumOff val="60000"/>
                      </a:schemeClr>
                    </a:solidFill>
                  </a:tcPr>
                </a:tc>
                <a:tc>
                  <a:txBody>
                    <a:bodyPr/>
                    <a:lstStyle/>
                    <a:p>
                      <a:pPr algn="ctr"/>
                      <a:r>
                        <a:rPr lang="en-US" sz="1000" dirty="0"/>
                        <a:t>Jamaican Plains</a:t>
                      </a:r>
                    </a:p>
                  </a:txBody>
                  <a:tcPr/>
                </a:tc>
                <a:tc>
                  <a:txBody>
                    <a:bodyPr/>
                    <a:lstStyle/>
                    <a:p>
                      <a:pPr algn="ctr"/>
                      <a:r>
                        <a:rPr lang="en-US" sz="1000" dirty="0"/>
                        <a:t>Logan</a:t>
                      </a:r>
                    </a:p>
                  </a:txBody>
                  <a:tcPr>
                    <a:solidFill>
                      <a:schemeClr val="accent6">
                        <a:lumMod val="40000"/>
                        <a:lumOff val="60000"/>
                      </a:schemeClr>
                    </a:solidFill>
                  </a:tcPr>
                </a:tc>
                <a:tc>
                  <a:txBody>
                    <a:bodyPr/>
                    <a:lstStyle/>
                    <a:p>
                      <a:pPr algn="ctr"/>
                      <a:r>
                        <a:rPr lang="en-US" sz="1000" dirty="0"/>
                        <a:t>Winchester</a:t>
                      </a:r>
                    </a:p>
                  </a:txBody>
                  <a:tcPr/>
                </a:tc>
                <a:tc>
                  <a:txBody>
                    <a:bodyPr/>
                    <a:lstStyle/>
                    <a:p>
                      <a:pPr algn="ctr"/>
                      <a:r>
                        <a:rPr lang="en-US" sz="1000" dirty="0"/>
                        <a:t>Winthrop</a:t>
                      </a:r>
                    </a:p>
                  </a:txBody>
                  <a:tcPr>
                    <a:solidFill>
                      <a:schemeClr val="accent6">
                        <a:lumMod val="40000"/>
                        <a:lumOff val="60000"/>
                      </a:schemeClr>
                    </a:solidFill>
                  </a:tcPr>
                </a:tc>
                <a:extLst>
                  <a:ext uri="{0D108BD9-81ED-4DB2-BD59-A6C34878D82A}">
                    <a16:rowId xmlns:a16="http://schemas.microsoft.com/office/drawing/2014/main" val="4003457546"/>
                  </a:ext>
                </a:extLst>
              </a:tr>
            </a:tbl>
          </a:graphicData>
        </a:graphic>
      </p:graphicFrame>
    </p:spTree>
    <p:extLst>
      <p:ext uri="{BB962C8B-B14F-4D97-AF65-F5344CB8AC3E}">
        <p14:creationId xmlns:p14="http://schemas.microsoft.com/office/powerpoint/2010/main" val="339787567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886" y="663063"/>
            <a:ext cx="5795011" cy="4346258"/>
          </a:xfrm>
          <a:prstGeom prst="rect">
            <a:avLst/>
          </a:prstGeom>
        </p:spPr>
      </p:pic>
      <p:pic>
        <p:nvPicPr>
          <p:cNvPr id="17" name="Picture 1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6764" y="1112440"/>
            <a:ext cx="6560508" cy="5032058"/>
          </a:xfrm>
          <a:prstGeom prst="rect">
            <a:avLst/>
          </a:prstGeom>
        </p:spPr>
      </p:pic>
      <p:pic>
        <p:nvPicPr>
          <p:cNvPr id="19" name="Picture 18"/>
          <p:cNvPicPr>
            <a:picLocks noChangeAspect="1"/>
          </p:cNvPicPr>
          <p:nvPr/>
        </p:nvPicPr>
        <p:blipFill rotWithShape="1">
          <a:blip r:embed="rId4">
            <a:extLst>
              <a:ext uri="{28A0092B-C50C-407E-A947-70E740481C1C}">
                <a14:useLocalDpi xmlns:a14="http://schemas.microsoft.com/office/drawing/2010/main" val="0"/>
              </a:ext>
            </a:extLst>
          </a:blip>
          <a:srcRect r="33470" b="16675"/>
          <a:stretch/>
        </p:blipFill>
        <p:spPr>
          <a:xfrm>
            <a:off x="407504" y="5116620"/>
            <a:ext cx="4899994" cy="1485295"/>
          </a:xfrm>
          <a:prstGeom prst="rect">
            <a:avLst/>
          </a:prstGeom>
        </p:spPr>
      </p:pic>
      <p:sp>
        <p:nvSpPr>
          <p:cNvPr id="20" name="Rectangle 19"/>
          <p:cNvSpPr/>
          <p:nvPr/>
        </p:nvSpPr>
        <p:spPr>
          <a:xfrm>
            <a:off x="4552126" y="5903846"/>
            <a:ext cx="655982" cy="218661"/>
          </a:xfrm>
          <a:prstGeom prst="rect">
            <a:avLst/>
          </a:prstGeom>
          <a:noFill/>
          <a:ln w="190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93694602"/>
              </p:ext>
            </p:extLst>
          </p:nvPr>
        </p:nvGraphicFramePr>
        <p:xfrm>
          <a:off x="2584176" y="173716"/>
          <a:ext cx="6906399" cy="528889"/>
        </p:xfrm>
        <a:graphic>
          <a:graphicData uri="http://schemas.openxmlformats.org/drawingml/2006/table">
            <a:tbl>
              <a:tblPr firstRow="1" bandRow="1">
                <a:tableStyleId>{5940675A-B579-460E-94D1-54222C63F5DA}</a:tableStyleId>
              </a:tblPr>
              <a:tblGrid>
                <a:gridCol w="767391">
                  <a:extLst>
                    <a:ext uri="{9D8B030D-6E8A-4147-A177-3AD203B41FA5}">
                      <a16:colId xmlns:a16="http://schemas.microsoft.com/office/drawing/2014/main" val="3473786590"/>
                    </a:ext>
                  </a:extLst>
                </a:gridCol>
                <a:gridCol w="573222">
                  <a:extLst>
                    <a:ext uri="{9D8B030D-6E8A-4147-A177-3AD203B41FA5}">
                      <a16:colId xmlns:a16="http://schemas.microsoft.com/office/drawing/2014/main" val="2878097837"/>
                    </a:ext>
                  </a:extLst>
                </a:gridCol>
                <a:gridCol w="588665">
                  <a:extLst>
                    <a:ext uri="{9D8B030D-6E8A-4147-A177-3AD203B41FA5}">
                      <a16:colId xmlns:a16="http://schemas.microsoft.com/office/drawing/2014/main" val="2532795185"/>
                    </a:ext>
                  </a:extLst>
                </a:gridCol>
                <a:gridCol w="639626">
                  <a:extLst>
                    <a:ext uri="{9D8B030D-6E8A-4147-A177-3AD203B41FA5}">
                      <a16:colId xmlns:a16="http://schemas.microsoft.com/office/drawing/2014/main" val="4110465569"/>
                    </a:ext>
                  </a:extLst>
                </a:gridCol>
                <a:gridCol w="750811">
                  <a:extLst>
                    <a:ext uri="{9D8B030D-6E8A-4147-A177-3AD203B41FA5}">
                      <a16:colId xmlns:a16="http://schemas.microsoft.com/office/drawing/2014/main" val="1275450309"/>
                    </a:ext>
                  </a:extLst>
                </a:gridCol>
                <a:gridCol w="594840">
                  <a:extLst>
                    <a:ext uri="{9D8B030D-6E8A-4147-A177-3AD203B41FA5}">
                      <a16:colId xmlns:a16="http://schemas.microsoft.com/office/drawing/2014/main" val="283869964"/>
                    </a:ext>
                  </a:extLst>
                </a:gridCol>
                <a:gridCol w="995484">
                  <a:extLst>
                    <a:ext uri="{9D8B030D-6E8A-4147-A177-3AD203B41FA5}">
                      <a16:colId xmlns:a16="http://schemas.microsoft.com/office/drawing/2014/main" val="1456695172"/>
                    </a:ext>
                  </a:extLst>
                </a:gridCol>
                <a:gridCol w="505274">
                  <a:extLst>
                    <a:ext uri="{9D8B030D-6E8A-4147-A177-3AD203B41FA5}">
                      <a16:colId xmlns:a16="http://schemas.microsoft.com/office/drawing/2014/main" val="3858186865"/>
                    </a:ext>
                  </a:extLst>
                </a:gridCol>
                <a:gridCol w="803592">
                  <a:extLst>
                    <a:ext uri="{9D8B030D-6E8A-4147-A177-3AD203B41FA5}">
                      <a16:colId xmlns:a16="http://schemas.microsoft.com/office/drawing/2014/main" val="698327763"/>
                    </a:ext>
                  </a:extLst>
                </a:gridCol>
                <a:gridCol w="687494">
                  <a:extLst>
                    <a:ext uri="{9D8B030D-6E8A-4147-A177-3AD203B41FA5}">
                      <a16:colId xmlns:a16="http://schemas.microsoft.com/office/drawing/2014/main" val="2300631523"/>
                    </a:ext>
                  </a:extLst>
                </a:gridCol>
              </a:tblGrid>
              <a:tr h="175415">
                <a:tc>
                  <a:txBody>
                    <a:bodyPr/>
                    <a:lstStyle/>
                    <a:p>
                      <a:pPr algn="ctr"/>
                      <a:r>
                        <a:rPr lang="en-US" sz="1000" dirty="0"/>
                        <a:t>1</a:t>
                      </a:r>
                    </a:p>
                  </a:txBody>
                  <a:tcPr/>
                </a:tc>
                <a:tc>
                  <a:txBody>
                    <a:bodyPr/>
                    <a:lstStyle/>
                    <a:p>
                      <a:pPr algn="ctr"/>
                      <a:r>
                        <a:rPr lang="en-US" sz="1000" dirty="0"/>
                        <a:t>2</a:t>
                      </a:r>
                    </a:p>
                  </a:txBody>
                  <a:tcPr/>
                </a:tc>
                <a:tc>
                  <a:txBody>
                    <a:bodyPr/>
                    <a:lstStyle/>
                    <a:p>
                      <a:pPr algn="ctr"/>
                      <a:r>
                        <a:rPr lang="en-US" sz="1000" dirty="0"/>
                        <a:t>3</a:t>
                      </a:r>
                    </a:p>
                  </a:txBody>
                  <a:tcPr>
                    <a:solidFill>
                      <a:schemeClr val="accent6">
                        <a:lumMod val="40000"/>
                        <a:lumOff val="60000"/>
                      </a:schemeClr>
                    </a:solidFill>
                  </a:tcPr>
                </a:tc>
                <a:tc>
                  <a:txBody>
                    <a:bodyPr/>
                    <a:lstStyle/>
                    <a:p>
                      <a:pPr algn="ctr"/>
                      <a:r>
                        <a:rPr lang="en-US" sz="1000" dirty="0"/>
                        <a:t>4</a:t>
                      </a:r>
                    </a:p>
                  </a:txBody>
                  <a:tcPr/>
                </a:tc>
                <a:tc>
                  <a:txBody>
                    <a:bodyPr/>
                    <a:lstStyle/>
                    <a:p>
                      <a:pPr algn="ctr"/>
                      <a:r>
                        <a:rPr lang="en-US" sz="1000" dirty="0"/>
                        <a:t>5</a:t>
                      </a:r>
                    </a:p>
                  </a:txBody>
                  <a:tcPr/>
                </a:tc>
                <a:tc>
                  <a:txBody>
                    <a:bodyPr/>
                    <a:lstStyle/>
                    <a:p>
                      <a:pPr algn="ctr"/>
                      <a:r>
                        <a:rPr lang="en-US" sz="1000" dirty="0"/>
                        <a:t>6</a:t>
                      </a:r>
                    </a:p>
                  </a:txBody>
                  <a:tcPr>
                    <a:solidFill>
                      <a:schemeClr val="accent6">
                        <a:lumMod val="40000"/>
                        <a:lumOff val="60000"/>
                      </a:schemeClr>
                    </a:solidFill>
                  </a:tcPr>
                </a:tc>
                <a:tc>
                  <a:txBody>
                    <a:bodyPr/>
                    <a:lstStyle/>
                    <a:p>
                      <a:pPr algn="ctr"/>
                      <a:r>
                        <a:rPr lang="en-US" sz="1000" dirty="0"/>
                        <a:t>7</a:t>
                      </a:r>
                    </a:p>
                  </a:txBody>
                  <a:tcPr/>
                </a:tc>
                <a:tc>
                  <a:txBody>
                    <a:bodyPr/>
                    <a:lstStyle/>
                    <a:p>
                      <a:pPr algn="ctr"/>
                      <a:r>
                        <a:rPr lang="en-US" sz="1000" dirty="0"/>
                        <a:t>8</a:t>
                      </a:r>
                    </a:p>
                  </a:txBody>
                  <a:tcPr>
                    <a:solidFill>
                      <a:schemeClr val="accent6">
                        <a:lumMod val="40000"/>
                        <a:lumOff val="60000"/>
                      </a:schemeClr>
                    </a:solidFill>
                  </a:tcPr>
                </a:tc>
                <a:tc>
                  <a:txBody>
                    <a:bodyPr/>
                    <a:lstStyle/>
                    <a:p>
                      <a:pPr algn="ctr"/>
                      <a:r>
                        <a:rPr lang="en-US" sz="1000" dirty="0"/>
                        <a:t>9</a:t>
                      </a:r>
                    </a:p>
                  </a:txBody>
                  <a:tcPr/>
                </a:tc>
                <a:tc>
                  <a:txBody>
                    <a:bodyPr/>
                    <a:lstStyle/>
                    <a:p>
                      <a:pPr algn="ctr"/>
                      <a:r>
                        <a:rPr lang="en-US" sz="1000" dirty="0"/>
                        <a:t>10</a:t>
                      </a:r>
                    </a:p>
                  </a:txBody>
                  <a:tcPr>
                    <a:solidFill>
                      <a:schemeClr val="accent6">
                        <a:lumMod val="40000"/>
                        <a:lumOff val="60000"/>
                      </a:schemeClr>
                    </a:solidFill>
                  </a:tcPr>
                </a:tc>
                <a:extLst>
                  <a:ext uri="{0D108BD9-81ED-4DB2-BD59-A6C34878D82A}">
                    <a16:rowId xmlns:a16="http://schemas.microsoft.com/office/drawing/2014/main" val="587906109"/>
                  </a:ext>
                </a:extLst>
              </a:tr>
              <a:tr h="285049">
                <a:tc>
                  <a:txBody>
                    <a:bodyPr/>
                    <a:lstStyle/>
                    <a:p>
                      <a:pPr algn="ctr"/>
                      <a:r>
                        <a:rPr lang="en-US" sz="1000" dirty="0"/>
                        <a:t>Bos Region</a:t>
                      </a:r>
                    </a:p>
                  </a:txBody>
                  <a:tcPr/>
                </a:tc>
                <a:tc>
                  <a:txBody>
                    <a:bodyPr/>
                    <a:lstStyle/>
                    <a:p>
                      <a:pPr algn="ctr"/>
                      <a:r>
                        <a:rPr lang="en-US" sz="1000" dirty="0" err="1"/>
                        <a:t>UrbBos</a:t>
                      </a:r>
                      <a:endParaRPr lang="en-US" sz="1000" dirty="0"/>
                    </a:p>
                  </a:txBody>
                  <a:tcPr/>
                </a:tc>
                <a:tc>
                  <a:txBody>
                    <a:bodyPr/>
                    <a:lstStyle/>
                    <a:p>
                      <a:pPr algn="ctr"/>
                      <a:r>
                        <a:rPr lang="en-US" sz="1000" dirty="0" err="1"/>
                        <a:t>BlueHill</a:t>
                      </a:r>
                      <a:endParaRPr lang="en-US" sz="1000" dirty="0"/>
                    </a:p>
                  </a:txBody>
                  <a:tcPr>
                    <a:solidFill>
                      <a:schemeClr val="accent6">
                        <a:lumMod val="40000"/>
                        <a:lumOff val="60000"/>
                      </a:schemeClr>
                    </a:solidFill>
                  </a:tcPr>
                </a:tc>
                <a:tc>
                  <a:txBody>
                    <a:bodyPr/>
                    <a:lstStyle/>
                    <a:p>
                      <a:pPr algn="ctr"/>
                      <a:r>
                        <a:rPr lang="en-US" sz="1000" dirty="0"/>
                        <a:t>Brighton</a:t>
                      </a:r>
                    </a:p>
                  </a:txBody>
                  <a:tcPr/>
                </a:tc>
                <a:tc>
                  <a:txBody>
                    <a:bodyPr/>
                    <a:lstStyle/>
                    <a:p>
                      <a:pPr algn="ctr"/>
                      <a:r>
                        <a:rPr lang="en-US" sz="1000" dirty="0"/>
                        <a:t>Cambridge</a:t>
                      </a:r>
                    </a:p>
                  </a:txBody>
                  <a:tcPr/>
                </a:tc>
                <a:tc>
                  <a:txBody>
                    <a:bodyPr/>
                    <a:lstStyle/>
                    <a:p>
                      <a:pPr algn="ctr"/>
                      <a:r>
                        <a:rPr lang="en-US" sz="1000" dirty="0"/>
                        <a:t>Chelsea</a:t>
                      </a:r>
                    </a:p>
                  </a:txBody>
                  <a:tcPr>
                    <a:solidFill>
                      <a:schemeClr val="accent6">
                        <a:lumMod val="40000"/>
                        <a:lumOff val="60000"/>
                      </a:schemeClr>
                    </a:solidFill>
                  </a:tcPr>
                </a:tc>
                <a:tc>
                  <a:txBody>
                    <a:bodyPr/>
                    <a:lstStyle/>
                    <a:p>
                      <a:pPr algn="ctr"/>
                      <a:r>
                        <a:rPr lang="en-US" sz="1000" dirty="0"/>
                        <a:t>Jamaican Plains</a:t>
                      </a:r>
                    </a:p>
                  </a:txBody>
                  <a:tcPr/>
                </a:tc>
                <a:tc>
                  <a:txBody>
                    <a:bodyPr/>
                    <a:lstStyle/>
                    <a:p>
                      <a:pPr algn="ctr"/>
                      <a:r>
                        <a:rPr lang="en-US" sz="1000" dirty="0"/>
                        <a:t>Logan</a:t>
                      </a:r>
                    </a:p>
                  </a:txBody>
                  <a:tcPr>
                    <a:solidFill>
                      <a:schemeClr val="accent6">
                        <a:lumMod val="40000"/>
                        <a:lumOff val="60000"/>
                      </a:schemeClr>
                    </a:solidFill>
                  </a:tcPr>
                </a:tc>
                <a:tc>
                  <a:txBody>
                    <a:bodyPr/>
                    <a:lstStyle/>
                    <a:p>
                      <a:pPr algn="ctr"/>
                      <a:r>
                        <a:rPr lang="en-US" sz="1000" dirty="0"/>
                        <a:t>Winchester</a:t>
                      </a:r>
                    </a:p>
                  </a:txBody>
                  <a:tcPr/>
                </a:tc>
                <a:tc>
                  <a:txBody>
                    <a:bodyPr/>
                    <a:lstStyle/>
                    <a:p>
                      <a:pPr algn="ctr"/>
                      <a:r>
                        <a:rPr lang="en-US" sz="1000" dirty="0"/>
                        <a:t>Winthrop</a:t>
                      </a:r>
                    </a:p>
                  </a:txBody>
                  <a:tcPr>
                    <a:solidFill>
                      <a:schemeClr val="accent6">
                        <a:lumMod val="40000"/>
                        <a:lumOff val="60000"/>
                      </a:schemeClr>
                    </a:solidFill>
                  </a:tcPr>
                </a:tc>
                <a:extLst>
                  <a:ext uri="{0D108BD9-81ED-4DB2-BD59-A6C34878D82A}">
                    <a16:rowId xmlns:a16="http://schemas.microsoft.com/office/drawing/2014/main" val="4003457546"/>
                  </a:ext>
                </a:extLst>
              </a:tr>
            </a:tbl>
          </a:graphicData>
        </a:graphic>
      </p:graphicFrame>
      <p:sp>
        <p:nvSpPr>
          <p:cNvPr id="9" name="Rectangle 8"/>
          <p:cNvSpPr/>
          <p:nvPr/>
        </p:nvSpPr>
        <p:spPr>
          <a:xfrm>
            <a:off x="7812159" y="5824331"/>
            <a:ext cx="2007701" cy="168966"/>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63375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22054" t="9841" r="26340" b="14286"/>
          <a:stretch/>
        </p:blipFill>
        <p:spPr>
          <a:xfrm>
            <a:off x="2199688" y="185057"/>
            <a:ext cx="7845183" cy="6487886"/>
          </a:xfrm>
          <a:prstGeom prst="rect">
            <a:avLst/>
          </a:prstGeom>
        </p:spPr>
      </p:pic>
    </p:spTree>
    <p:extLst>
      <p:ext uri="{BB962C8B-B14F-4D97-AF65-F5344CB8AC3E}">
        <p14:creationId xmlns:p14="http://schemas.microsoft.com/office/powerpoint/2010/main" val="197112733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srcRect l="15982" t="10159" r="24106" b="15714"/>
          <a:stretch/>
        </p:blipFill>
        <p:spPr>
          <a:xfrm>
            <a:off x="1338943" y="87750"/>
            <a:ext cx="9633856" cy="6704934"/>
          </a:xfrm>
          <a:prstGeom prst="rect">
            <a:avLst/>
          </a:prstGeom>
        </p:spPr>
      </p:pic>
    </p:spTree>
    <p:extLst>
      <p:ext uri="{BB962C8B-B14F-4D97-AF65-F5344CB8AC3E}">
        <p14:creationId xmlns:p14="http://schemas.microsoft.com/office/powerpoint/2010/main" val="1430032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Outline</a:t>
            </a:r>
          </a:p>
        </p:txBody>
      </p:sp>
      <p:sp>
        <p:nvSpPr>
          <p:cNvPr id="3" name="Content Placeholder 2"/>
          <p:cNvSpPr>
            <a:spLocks noGrp="1"/>
          </p:cNvSpPr>
          <p:nvPr>
            <p:ph idx="1"/>
          </p:nvPr>
        </p:nvSpPr>
        <p:spPr>
          <a:xfrm>
            <a:off x="838200" y="1690688"/>
            <a:ext cx="10515600" cy="4486275"/>
          </a:xfrm>
        </p:spPr>
        <p:txBody>
          <a:bodyPr/>
          <a:lstStyle/>
          <a:p>
            <a:r>
              <a:rPr lang="en-US" dirty="0"/>
              <a:t>Objectives of this project</a:t>
            </a:r>
          </a:p>
          <a:p>
            <a:r>
              <a:rPr lang="en-US" dirty="0"/>
              <a:t>Data sources and types of data used</a:t>
            </a:r>
          </a:p>
          <a:p>
            <a:r>
              <a:rPr lang="en-US" dirty="0"/>
              <a:t>Models and Methodology</a:t>
            </a:r>
          </a:p>
          <a:p>
            <a:r>
              <a:rPr lang="en-US" dirty="0"/>
              <a:t>Key Results</a:t>
            </a:r>
          </a:p>
          <a:p>
            <a:r>
              <a:rPr lang="en-US" dirty="0"/>
              <a:t>Challenges</a:t>
            </a:r>
          </a:p>
          <a:p>
            <a:r>
              <a:rPr lang="en-US" dirty="0"/>
              <a:t>Conclusions and Further Research</a:t>
            </a:r>
          </a:p>
          <a:p>
            <a:endParaRPr lang="en-US" dirty="0"/>
          </a:p>
        </p:txBody>
      </p:sp>
    </p:spTree>
    <p:extLst>
      <p:ext uri="{BB962C8B-B14F-4D97-AF65-F5344CB8AC3E}">
        <p14:creationId xmlns:p14="http://schemas.microsoft.com/office/powerpoint/2010/main" val="36381962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25779"/>
            <a:ext cx="12192000" cy="5606442"/>
          </a:xfrm>
          <a:prstGeom prst="rect">
            <a:avLst/>
          </a:prstGeom>
        </p:spPr>
      </p:pic>
    </p:spTree>
    <p:extLst>
      <p:ext uri="{BB962C8B-B14F-4D97-AF65-F5344CB8AC3E}">
        <p14:creationId xmlns:p14="http://schemas.microsoft.com/office/powerpoint/2010/main" val="404306658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501713"/>
            <a:ext cx="12192000" cy="5854574"/>
          </a:xfrm>
          <a:prstGeom prst="rect">
            <a:avLst/>
          </a:prstGeom>
        </p:spPr>
      </p:pic>
    </p:spTree>
    <p:extLst>
      <p:ext uri="{BB962C8B-B14F-4D97-AF65-F5344CB8AC3E}">
        <p14:creationId xmlns:p14="http://schemas.microsoft.com/office/powerpoint/2010/main" val="25833374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Picture 12"/>
          <p:cNvPicPr>
            <a:picLocks noChangeAspect="1"/>
          </p:cNvPicPr>
          <p:nvPr/>
        </p:nvPicPr>
        <p:blipFill rotWithShape="1">
          <a:blip r:embed="rId2">
            <a:extLst>
              <a:ext uri="{28A0092B-C50C-407E-A947-70E740481C1C}">
                <a14:useLocalDpi xmlns:a14="http://schemas.microsoft.com/office/drawing/2010/main" val="0"/>
              </a:ext>
            </a:extLst>
          </a:blip>
          <a:srcRect l="5815" t="3175" r="6332" b="4355"/>
          <a:stretch/>
        </p:blipFill>
        <p:spPr>
          <a:xfrm>
            <a:off x="745435" y="1219333"/>
            <a:ext cx="4989448" cy="3938723"/>
          </a:xfrm>
          <a:prstGeom prst="rect">
            <a:avLst/>
          </a:prstGeom>
        </p:spPr>
      </p:pic>
      <p:pic>
        <p:nvPicPr>
          <p:cNvPr id="19" name="Picture 18"/>
          <p:cNvPicPr>
            <a:picLocks noChangeAspect="1"/>
          </p:cNvPicPr>
          <p:nvPr/>
        </p:nvPicPr>
        <p:blipFill rotWithShape="1">
          <a:blip r:embed="rId3">
            <a:extLst>
              <a:ext uri="{28A0092B-C50C-407E-A947-70E740481C1C}">
                <a14:useLocalDpi xmlns:a14="http://schemas.microsoft.com/office/drawing/2010/main" val="0"/>
              </a:ext>
            </a:extLst>
          </a:blip>
          <a:srcRect l="1" r="37856" b="76279"/>
          <a:stretch/>
        </p:blipFill>
        <p:spPr>
          <a:xfrm>
            <a:off x="972105" y="5366775"/>
            <a:ext cx="4653448" cy="1332199"/>
          </a:xfrm>
          <a:prstGeom prst="rect">
            <a:avLst/>
          </a:prstGeom>
        </p:spPr>
      </p:pic>
      <p:sp>
        <p:nvSpPr>
          <p:cNvPr id="20" name="Rectangle 19"/>
          <p:cNvSpPr/>
          <p:nvPr/>
        </p:nvSpPr>
        <p:spPr>
          <a:xfrm>
            <a:off x="4929812" y="6062873"/>
            <a:ext cx="655982" cy="218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1" name="Table 20"/>
          <p:cNvGraphicFramePr>
            <a:graphicFrameLocks noGrp="1"/>
          </p:cNvGraphicFramePr>
          <p:nvPr>
            <p:extLst>
              <p:ext uri="{D42A27DB-BD31-4B8C-83A1-F6EECF244321}">
                <p14:modId xmlns:p14="http://schemas.microsoft.com/office/powerpoint/2010/main" val="2238790170"/>
              </p:ext>
            </p:extLst>
          </p:nvPr>
        </p:nvGraphicFramePr>
        <p:xfrm>
          <a:off x="596352" y="220918"/>
          <a:ext cx="5172738" cy="975360"/>
        </p:xfrm>
        <a:graphic>
          <a:graphicData uri="http://schemas.openxmlformats.org/drawingml/2006/table">
            <a:tbl>
              <a:tblPr firstRow="1" bandRow="1">
                <a:tableStyleId>{5940675A-B579-460E-94D1-54222C63F5DA}</a:tableStyleId>
              </a:tblPr>
              <a:tblGrid>
                <a:gridCol w="514668">
                  <a:extLst>
                    <a:ext uri="{9D8B030D-6E8A-4147-A177-3AD203B41FA5}">
                      <a16:colId xmlns:a16="http://schemas.microsoft.com/office/drawing/2014/main" val="2878097837"/>
                    </a:ext>
                  </a:extLst>
                </a:gridCol>
                <a:gridCol w="987742">
                  <a:extLst>
                    <a:ext uri="{9D8B030D-6E8A-4147-A177-3AD203B41FA5}">
                      <a16:colId xmlns:a16="http://schemas.microsoft.com/office/drawing/2014/main" val="2532795185"/>
                    </a:ext>
                  </a:extLst>
                </a:gridCol>
                <a:gridCol w="990918">
                  <a:extLst>
                    <a:ext uri="{9D8B030D-6E8A-4147-A177-3AD203B41FA5}">
                      <a16:colId xmlns:a16="http://schemas.microsoft.com/office/drawing/2014/main" val="4110465569"/>
                    </a:ext>
                  </a:extLst>
                </a:gridCol>
                <a:gridCol w="1073190">
                  <a:extLst>
                    <a:ext uri="{9D8B030D-6E8A-4147-A177-3AD203B41FA5}">
                      <a16:colId xmlns:a16="http://schemas.microsoft.com/office/drawing/2014/main" val="1275450309"/>
                    </a:ext>
                  </a:extLst>
                </a:gridCol>
                <a:gridCol w="850252">
                  <a:extLst>
                    <a:ext uri="{9D8B030D-6E8A-4147-A177-3AD203B41FA5}">
                      <a16:colId xmlns:a16="http://schemas.microsoft.com/office/drawing/2014/main" val="283869964"/>
                    </a:ext>
                  </a:extLst>
                </a:gridCol>
                <a:gridCol w="755968">
                  <a:extLst>
                    <a:ext uri="{9D8B030D-6E8A-4147-A177-3AD203B41FA5}">
                      <a16:colId xmlns:a16="http://schemas.microsoft.com/office/drawing/2014/main" val="1456695172"/>
                    </a:ext>
                  </a:extLst>
                </a:gridCol>
              </a:tblGrid>
              <a:tr h="218155">
                <a:tc>
                  <a:txBody>
                    <a:bodyPr/>
                    <a:lstStyle/>
                    <a:p>
                      <a:pPr algn="ctr"/>
                      <a:r>
                        <a:rPr lang="en-US" sz="1000" dirty="0"/>
                        <a:t>1</a:t>
                      </a:r>
                    </a:p>
                  </a:txBody>
                  <a:tcPr/>
                </a:tc>
                <a:tc>
                  <a:txBody>
                    <a:bodyPr/>
                    <a:lstStyle/>
                    <a:p>
                      <a:pPr algn="ctr"/>
                      <a:r>
                        <a:rPr lang="en-US" sz="1000" dirty="0"/>
                        <a:t>2</a:t>
                      </a:r>
                    </a:p>
                  </a:txBody>
                  <a:tcPr>
                    <a:noFill/>
                  </a:tcPr>
                </a:tc>
                <a:tc>
                  <a:txBody>
                    <a:bodyPr/>
                    <a:lstStyle/>
                    <a:p>
                      <a:pPr algn="ctr"/>
                      <a:r>
                        <a:rPr lang="en-US" sz="1000" dirty="0"/>
                        <a:t>3</a:t>
                      </a:r>
                    </a:p>
                  </a:txBody>
                  <a:tcPr/>
                </a:tc>
                <a:tc>
                  <a:txBody>
                    <a:bodyPr/>
                    <a:lstStyle/>
                    <a:p>
                      <a:pPr algn="ctr"/>
                      <a:r>
                        <a:rPr lang="en-US" sz="1000" dirty="0"/>
                        <a:t>4</a:t>
                      </a:r>
                    </a:p>
                  </a:txBody>
                  <a:tcPr/>
                </a:tc>
                <a:tc>
                  <a:txBody>
                    <a:bodyPr/>
                    <a:lstStyle/>
                    <a:p>
                      <a:pPr algn="ctr"/>
                      <a:r>
                        <a:rPr lang="en-US" sz="1000" dirty="0"/>
                        <a:t>5</a:t>
                      </a:r>
                    </a:p>
                  </a:txBody>
                  <a:tcPr>
                    <a:noFill/>
                  </a:tcPr>
                </a:tc>
                <a:tc>
                  <a:txBody>
                    <a:bodyPr/>
                    <a:lstStyle/>
                    <a:p>
                      <a:pPr algn="ctr"/>
                      <a:r>
                        <a:rPr lang="en-US" sz="1000" dirty="0"/>
                        <a:t>6</a:t>
                      </a:r>
                    </a:p>
                  </a:txBody>
                  <a:tcPr/>
                </a:tc>
                <a:extLst>
                  <a:ext uri="{0D108BD9-81ED-4DB2-BD59-A6C34878D82A}">
                    <a16:rowId xmlns:a16="http://schemas.microsoft.com/office/drawing/2014/main" val="587906109"/>
                  </a:ext>
                </a:extLst>
              </a:tr>
              <a:tr h="234642">
                <a:tc>
                  <a:txBody>
                    <a:bodyPr/>
                    <a:lstStyle/>
                    <a:p>
                      <a:pPr algn="ctr"/>
                      <a:r>
                        <a:rPr lang="en-US" sz="1000" dirty="0"/>
                        <a:t>Bronx</a:t>
                      </a:r>
                    </a:p>
                  </a:txBody>
                  <a:tcPr/>
                </a:tc>
                <a:tc>
                  <a:txBody>
                    <a:bodyPr/>
                    <a:lstStyle/>
                    <a:p>
                      <a:pPr algn="ctr"/>
                      <a:r>
                        <a:rPr lang="en-US" sz="1000" dirty="0" err="1"/>
                        <a:t>BrooklynLower</a:t>
                      </a:r>
                      <a:endParaRPr lang="en-US" sz="1000" dirty="0"/>
                    </a:p>
                  </a:txBody>
                  <a:tcPr>
                    <a:noFill/>
                  </a:tcPr>
                </a:tc>
                <a:tc>
                  <a:txBody>
                    <a:bodyPr/>
                    <a:lstStyle/>
                    <a:p>
                      <a:pPr algn="ctr"/>
                      <a:r>
                        <a:rPr lang="en-US" sz="1000" dirty="0" err="1"/>
                        <a:t>BrooklynUpper</a:t>
                      </a:r>
                      <a:endParaRPr lang="en-US" sz="1000" dirty="0"/>
                    </a:p>
                  </a:txBody>
                  <a:tcPr/>
                </a:tc>
                <a:tc>
                  <a:txBody>
                    <a:bodyPr/>
                    <a:lstStyle/>
                    <a:p>
                      <a:pPr algn="ctr"/>
                      <a:r>
                        <a:rPr lang="en-US" sz="1000" dirty="0"/>
                        <a:t>Central Park</a:t>
                      </a:r>
                    </a:p>
                  </a:txBody>
                  <a:tcPr/>
                </a:tc>
                <a:tc>
                  <a:txBody>
                    <a:bodyPr/>
                    <a:lstStyle/>
                    <a:p>
                      <a:pPr algn="ctr"/>
                      <a:r>
                        <a:rPr lang="en-US" sz="1000" dirty="0"/>
                        <a:t>Eastchester</a:t>
                      </a:r>
                    </a:p>
                  </a:txBody>
                  <a:tcPr>
                    <a:noFill/>
                  </a:tcPr>
                </a:tc>
                <a:tc>
                  <a:txBody>
                    <a:bodyPr/>
                    <a:lstStyle/>
                    <a:p>
                      <a:pPr algn="ctr"/>
                      <a:r>
                        <a:rPr lang="en-US" sz="1000" dirty="0"/>
                        <a:t>Jersey City</a:t>
                      </a:r>
                    </a:p>
                  </a:txBody>
                  <a:tcPr/>
                </a:tc>
                <a:extLst>
                  <a:ext uri="{0D108BD9-81ED-4DB2-BD59-A6C34878D82A}">
                    <a16:rowId xmlns:a16="http://schemas.microsoft.com/office/drawing/2014/main" val="4003457546"/>
                  </a:ext>
                </a:extLst>
              </a:tr>
              <a:tr h="234642">
                <a:tc>
                  <a:txBody>
                    <a:bodyPr/>
                    <a:lstStyle/>
                    <a:p>
                      <a:pPr algn="ctr"/>
                      <a:r>
                        <a:rPr lang="en-US" sz="1000" dirty="0"/>
                        <a:t>7</a:t>
                      </a:r>
                    </a:p>
                  </a:txBody>
                  <a:tcPr/>
                </a:tc>
                <a:tc>
                  <a:txBody>
                    <a:bodyPr/>
                    <a:lstStyle/>
                    <a:p>
                      <a:pPr algn="ctr"/>
                      <a:r>
                        <a:rPr lang="en-US" sz="1000" dirty="0"/>
                        <a:t>8</a:t>
                      </a:r>
                    </a:p>
                  </a:txBody>
                  <a:tcPr>
                    <a:noFill/>
                  </a:tcPr>
                </a:tc>
                <a:tc>
                  <a:txBody>
                    <a:bodyPr/>
                    <a:lstStyle/>
                    <a:p>
                      <a:pPr algn="ctr"/>
                      <a:r>
                        <a:rPr lang="en-US" sz="1000" dirty="0"/>
                        <a:t>9</a:t>
                      </a:r>
                    </a:p>
                  </a:txBody>
                  <a:tcPr/>
                </a:tc>
                <a:tc>
                  <a:txBody>
                    <a:bodyPr/>
                    <a:lstStyle/>
                    <a:p>
                      <a:pPr algn="ctr"/>
                      <a:r>
                        <a:rPr lang="en-US" sz="1000" dirty="0"/>
                        <a:t>10</a:t>
                      </a:r>
                    </a:p>
                  </a:txBody>
                  <a:tcPr/>
                </a:tc>
                <a:tc>
                  <a:txBody>
                    <a:bodyPr/>
                    <a:lstStyle/>
                    <a:p>
                      <a:pPr algn="ctr"/>
                      <a:r>
                        <a:rPr lang="en-US" sz="1000" dirty="0"/>
                        <a:t>11</a:t>
                      </a:r>
                    </a:p>
                  </a:txBody>
                  <a:tcPr>
                    <a:noFill/>
                  </a:tcPr>
                </a:tc>
                <a:tc>
                  <a:txBody>
                    <a:bodyPr/>
                    <a:lstStyle/>
                    <a:p>
                      <a:pPr algn="ctr"/>
                      <a:endParaRPr lang="en-US" sz="1000" dirty="0"/>
                    </a:p>
                  </a:txBody>
                  <a:tcPr/>
                </a:tc>
                <a:extLst>
                  <a:ext uri="{0D108BD9-81ED-4DB2-BD59-A6C34878D82A}">
                    <a16:rowId xmlns:a16="http://schemas.microsoft.com/office/drawing/2014/main" val="1833306344"/>
                  </a:ext>
                </a:extLst>
              </a:tr>
              <a:tr h="234642">
                <a:tc>
                  <a:txBody>
                    <a:bodyPr/>
                    <a:lstStyle/>
                    <a:p>
                      <a:pPr algn="ctr"/>
                      <a:r>
                        <a:rPr lang="en-US" sz="1000" dirty="0"/>
                        <a:t>JFK</a:t>
                      </a:r>
                    </a:p>
                  </a:txBody>
                  <a:tcPr/>
                </a:tc>
                <a:tc>
                  <a:txBody>
                    <a:bodyPr/>
                    <a:lstStyle/>
                    <a:p>
                      <a:pPr algn="ctr"/>
                      <a:r>
                        <a:rPr lang="en-US" sz="1000" dirty="0"/>
                        <a:t>LGA</a:t>
                      </a:r>
                    </a:p>
                  </a:txBody>
                  <a:tcPr>
                    <a:noFill/>
                  </a:tcPr>
                </a:tc>
                <a:tc>
                  <a:txBody>
                    <a:bodyPr/>
                    <a:lstStyle/>
                    <a:p>
                      <a:pPr algn="ctr"/>
                      <a:r>
                        <a:rPr lang="en-US" sz="1000" dirty="0"/>
                        <a:t>Middle Village</a:t>
                      </a:r>
                    </a:p>
                  </a:txBody>
                  <a:tcPr/>
                </a:tc>
                <a:tc>
                  <a:txBody>
                    <a:bodyPr/>
                    <a:lstStyle/>
                    <a:p>
                      <a:pPr algn="ctr"/>
                      <a:r>
                        <a:rPr lang="en-US" sz="1000" dirty="0"/>
                        <a:t>Mt Vernon</a:t>
                      </a:r>
                    </a:p>
                  </a:txBody>
                  <a:tcPr/>
                </a:tc>
                <a:tc>
                  <a:txBody>
                    <a:bodyPr/>
                    <a:lstStyle/>
                    <a:p>
                      <a:pPr algn="ctr"/>
                      <a:r>
                        <a:rPr lang="en-US" sz="1000" dirty="0"/>
                        <a:t>Palisades</a:t>
                      </a:r>
                    </a:p>
                  </a:txBody>
                  <a:tcPr>
                    <a:noFill/>
                  </a:tcPr>
                </a:tc>
                <a:tc>
                  <a:txBody>
                    <a:bodyPr/>
                    <a:lstStyle/>
                    <a:p>
                      <a:pPr algn="ctr"/>
                      <a:endParaRPr lang="en-US" sz="1000" dirty="0"/>
                    </a:p>
                  </a:txBody>
                  <a:tcPr/>
                </a:tc>
                <a:extLst>
                  <a:ext uri="{0D108BD9-81ED-4DB2-BD59-A6C34878D82A}">
                    <a16:rowId xmlns:a16="http://schemas.microsoft.com/office/drawing/2014/main" val="1000652187"/>
                  </a:ext>
                </a:extLst>
              </a:tr>
            </a:tbl>
          </a:graphicData>
        </a:graphic>
      </p:graphicFrame>
      <p:graphicFrame>
        <p:nvGraphicFramePr>
          <p:cNvPr id="7" name="Table 6"/>
          <p:cNvGraphicFramePr>
            <a:graphicFrameLocks noGrp="1"/>
          </p:cNvGraphicFramePr>
          <p:nvPr>
            <p:extLst>
              <p:ext uri="{D42A27DB-BD31-4B8C-83A1-F6EECF244321}">
                <p14:modId xmlns:p14="http://schemas.microsoft.com/office/powerpoint/2010/main" val="736869083"/>
              </p:ext>
            </p:extLst>
          </p:nvPr>
        </p:nvGraphicFramePr>
        <p:xfrm>
          <a:off x="6612824" y="204355"/>
          <a:ext cx="4960290" cy="975360"/>
        </p:xfrm>
        <a:graphic>
          <a:graphicData uri="http://schemas.openxmlformats.org/drawingml/2006/table">
            <a:tbl>
              <a:tblPr firstRow="1" bandRow="1">
                <a:tableStyleId>{5940675A-B579-460E-94D1-54222C63F5DA}</a:tableStyleId>
              </a:tblPr>
              <a:tblGrid>
                <a:gridCol w="806768">
                  <a:extLst>
                    <a:ext uri="{9D8B030D-6E8A-4147-A177-3AD203B41FA5}">
                      <a16:colId xmlns:a16="http://schemas.microsoft.com/office/drawing/2014/main" val="2878097837"/>
                    </a:ext>
                  </a:extLst>
                </a:gridCol>
                <a:gridCol w="514668">
                  <a:extLst>
                    <a:ext uri="{9D8B030D-6E8A-4147-A177-3AD203B41FA5}">
                      <a16:colId xmlns:a16="http://schemas.microsoft.com/office/drawing/2014/main" val="2532795185"/>
                    </a:ext>
                  </a:extLst>
                </a:gridCol>
                <a:gridCol w="987742">
                  <a:extLst>
                    <a:ext uri="{9D8B030D-6E8A-4147-A177-3AD203B41FA5}">
                      <a16:colId xmlns:a16="http://schemas.microsoft.com/office/drawing/2014/main" val="4110465569"/>
                    </a:ext>
                  </a:extLst>
                </a:gridCol>
                <a:gridCol w="990918">
                  <a:extLst>
                    <a:ext uri="{9D8B030D-6E8A-4147-A177-3AD203B41FA5}">
                      <a16:colId xmlns:a16="http://schemas.microsoft.com/office/drawing/2014/main" val="1275450309"/>
                    </a:ext>
                  </a:extLst>
                </a:gridCol>
                <a:gridCol w="850252">
                  <a:extLst>
                    <a:ext uri="{9D8B030D-6E8A-4147-A177-3AD203B41FA5}">
                      <a16:colId xmlns:a16="http://schemas.microsoft.com/office/drawing/2014/main" val="283869964"/>
                    </a:ext>
                  </a:extLst>
                </a:gridCol>
                <a:gridCol w="809942">
                  <a:extLst>
                    <a:ext uri="{9D8B030D-6E8A-4147-A177-3AD203B41FA5}">
                      <a16:colId xmlns:a16="http://schemas.microsoft.com/office/drawing/2014/main" val="1456695172"/>
                    </a:ext>
                  </a:extLst>
                </a:gridCol>
              </a:tblGrid>
              <a:tr h="218155">
                <a:tc>
                  <a:txBody>
                    <a:bodyPr/>
                    <a:lstStyle/>
                    <a:p>
                      <a:pPr algn="ctr"/>
                      <a:r>
                        <a:rPr lang="en-US" sz="1000" dirty="0"/>
                        <a:t>1</a:t>
                      </a:r>
                    </a:p>
                  </a:txBody>
                  <a:tcPr/>
                </a:tc>
                <a:tc>
                  <a:txBody>
                    <a:bodyPr/>
                    <a:lstStyle/>
                    <a:p>
                      <a:pPr algn="ctr"/>
                      <a:r>
                        <a:rPr lang="en-US" sz="1000" dirty="0"/>
                        <a:t>2</a:t>
                      </a:r>
                    </a:p>
                  </a:txBody>
                  <a:tcPr>
                    <a:noFill/>
                  </a:tcPr>
                </a:tc>
                <a:tc>
                  <a:txBody>
                    <a:bodyPr/>
                    <a:lstStyle/>
                    <a:p>
                      <a:pPr algn="ctr"/>
                      <a:r>
                        <a:rPr lang="en-US" sz="1000" dirty="0"/>
                        <a:t>3</a:t>
                      </a:r>
                    </a:p>
                  </a:txBody>
                  <a:tcPr/>
                </a:tc>
                <a:tc>
                  <a:txBody>
                    <a:bodyPr/>
                    <a:lstStyle/>
                    <a:p>
                      <a:pPr algn="ctr"/>
                      <a:r>
                        <a:rPr lang="en-US" sz="1000" dirty="0"/>
                        <a:t>4</a:t>
                      </a:r>
                    </a:p>
                  </a:txBody>
                  <a:tcPr/>
                </a:tc>
                <a:tc>
                  <a:txBody>
                    <a:bodyPr/>
                    <a:lstStyle/>
                    <a:p>
                      <a:pPr algn="ctr"/>
                      <a:r>
                        <a:rPr lang="en-US" sz="1000" dirty="0"/>
                        <a:t>5</a:t>
                      </a:r>
                    </a:p>
                  </a:txBody>
                  <a:tcPr>
                    <a:noFill/>
                  </a:tcPr>
                </a:tc>
                <a:tc>
                  <a:txBody>
                    <a:bodyPr/>
                    <a:lstStyle/>
                    <a:p>
                      <a:pPr algn="ctr"/>
                      <a:r>
                        <a:rPr lang="en-US" sz="1000" dirty="0"/>
                        <a:t>6</a:t>
                      </a:r>
                    </a:p>
                  </a:txBody>
                  <a:tcPr/>
                </a:tc>
                <a:extLst>
                  <a:ext uri="{0D108BD9-81ED-4DB2-BD59-A6C34878D82A}">
                    <a16:rowId xmlns:a16="http://schemas.microsoft.com/office/drawing/2014/main" val="587906109"/>
                  </a:ext>
                </a:extLst>
              </a:tr>
              <a:tr h="234642">
                <a:tc>
                  <a:txBody>
                    <a:bodyPr/>
                    <a:lstStyle/>
                    <a:p>
                      <a:pPr algn="ctr"/>
                      <a:r>
                        <a:rPr lang="en-US" sz="1000" dirty="0"/>
                        <a:t>NYC Region</a:t>
                      </a:r>
                    </a:p>
                  </a:txBody>
                  <a:tcPr/>
                </a:tc>
                <a:tc>
                  <a:txBody>
                    <a:bodyPr/>
                    <a:lstStyle/>
                    <a:p>
                      <a:pPr algn="ctr"/>
                      <a:r>
                        <a:rPr lang="en-US" sz="1000" dirty="0"/>
                        <a:t>Bronx</a:t>
                      </a:r>
                    </a:p>
                  </a:txBody>
                  <a:tcPr>
                    <a:noFill/>
                  </a:tcPr>
                </a:tc>
                <a:tc>
                  <a:txBody>
                    <a:bodyPr/>
                    <a:lstStyle/>
                    <a:p>
                      <a:pPr algn="ctr"/>
                      <a:r>
                        <a:rPr lang="en-US" sz="1000" dirty="0" err="1"/>
                        <a:t>BrooklynLower</a:t>
                      </a:r>
                      <a:endParaRPr lang="en-US" sz="1000" dirty="0"/>
                    </a:p>
                  </a:txBody>
                  <a:tcPr/>
                </a:tc>
                <a:tc>
                  <a:txBody>
                    <a:bodyPr/>
                    <a:lstStyle/>
                    <a:p>
                      <a:pPr algn="ctr"/>
                      <a:r>
                        <a:rPr lang="en-US" sz="1000" dirty="0" err="1"/>
                        <a:t>BrooklynUpper</a:t>
                      </a:r>
                      <a:endParaRPr lang="en-US" sz="1000" dirty="0"/>
                    </a:p>
                  </a:txBody>
                  <a:tcPr/>
                </a:tc>
                <a:tc>
                  <a:txBody>
                    <a:bodyPr/>
                    <a:lstStyle/>
                    <a:p>
                      <a:pPr algn="ctr"/>
                      <a:r>
                        <a:rPr lang="en-US" sz="1000" dirty="0"/>
                        <a:t>Central Park</a:t>
                      </a:r>
                    </a:p>
                  </a:txBody>
                  <a:tcPr>
                    <a:noFill/>
                  </a:tcPr>
                </a:tc>
                <a:tc>
                  <a:txBody>
                    <a:bodyPr/>
                    <a:lstStyle/>
                    <a:p>
                      <a:pPr algn="ctr"/>
                      <a:r>
                        <a:rPr lang="en-US" sz="1000" dirty="0"/>
                        <a:t>Eastchester</a:t>
                      </a:r>
                    </a:p>
                  </a:txBody>
                  <a:tcPr/>
                </a:tc>
                <a:extLst>
                  <a:ext uri="{0D108BD9-81ED-4DB2-BD59-A6C34878D82A}">
                    <a16:rowId xmlns:a16="http://schemas.microsoft.com/office/drawing/2014/main" val="4003457546"/>
                  </a:ext>
                </a:extLst>
              </a:tr>
              <a:tr h="234642">
                <a:tc>
                  <a:txBody>
                    <a:bodyPr/>
                    <a:lstStyle/>
                    <a:p>
                      <a:pPr algn="ctr"/>
                      <a:r>
                        <a:rPr lang="en-US" sz="1000" dirty="0"/>
                        <a:t>7</a:t>
                      </a:r>
                    </a:p>
                  </a:txBody>
                  <a:tcPr/>
                </a:tc>
                <a:tc>
                  <a:txBody>
                    <a:bodyPr/>
                    <a:lstStyle/>
                    <a:p>
                      <a:pPr algn="ctr"/>
                      <a:r>
                        <a:rPr lang="en-US" sz="1000" dirty="0"/>
                        <a:t>8</a:t>
                      </a:r>
                    </a:p>
                  </a:txBody>
                  <a:tcPr>
                    <a:noFill/>
                  </a:tcPr>
                </a:tc>
                <a:tc>
                  <a:txBody>
                    <a:bodyPr/>
                    <a:lstStyle/>
                    <a:p>
                      <a:pPr algn="ctr"/>
                      <a:r>
                        <a:rPr lang="en-US" sz="1000" dirty="0"/>
                        <a:t>9</a:t>
                      </a:r>
                    </a:p>
                  </a:txBody>
                  <a:tcPr/>
                </a:tc>
                <a:tc>
                  <a:txBody>
                    <a:bodyPr/>
                    <a:lstStyle/>
                    <a:p>
                      <a:pPr algn="ctr"/>
                      <a:r>
                        <a:rPr lang="en-US" sz="1000" dirty="0"/>
                        <a:t>10</a:t>
                      </a:r>
                    </a:p>
                  </a:txBody>
                  <a:tcPr/>
                </a:tc>
                <a:tc>
                  <a:txBody>
                    <a:bodyPr/>
                    <a:lstStyle/>
                    <a:p>
                      <a:pPr algn="ctr"/>
                      <a:r>
                        <a:rPr lang="en-US" sz="1000" dirty="0"/>
                        <a:t>11</a:t>
                      </a:r>
                    </a:p>
                  </a:txBody>
                  <a:tcPr>
                    <a:noFill/>
                  </a:tcPr>
                </a:tc>
                <a:tc>
                  <a:txBody>
                    <a:bodyPr/>
                    <a:lstStyle/>
                    <a:p>
                      <a:pPr algn="ctr"/>
                      <a:r>
                        <a:rPr lang="en-US" sz="1000" dirty="0"/>
                        <a:t>12</a:t>
                      </a:r>
                    </a:p>
                  </a:txBody>
                  <a:tcPr/>
                </a:tc>
                <a:extLst>
                  <a:ext uri="{0D108BD9-81ED-4DB2-BD59-A6C34878D82A}">
                    <a16:rowId xmlns:a16="http://schemas.microsoft.com/office/drawing/2014/main" val="1833306344"/>
                  </a:ext>
                </a:extLst>
              </a:tr>
              <a:tr h="234642">
                <a:tc>
                  <a:txBody>
                    <a:bodyPr/>
                    <a:lstStyle/>
                    <a:p>
                      <a:pPr algn="ctr"/>
                      <a:r>
                        <a:rPr lang="en-US" sz="1000" dirty="0"/>
                        <a:t>Jersey City</a:t>
                      </a:r>
                    </a:p>
                  </a:txBody>
                  <a:tcPr/>
                </a:tc>
                <a:tc>
                  <a:txBody>
                    <a:bodyPr/>
                    <a:lstStyle/>
                    <a:p>
                      <a:pPr algn="ctr"/>
                      <a:r>
                        <a:rPr lang="en-US" sz="1000" dirty="0"/>
                        <a:t>JFK</a:t>
                      </a:r>
                    </a:p>
                  </a:txBody>
                  <a:tcPr>
                    <a:noFill/>
                  </a:tcPr>
                </a:tc>
                <a:tc>
                  <a:txBody>
                    <a:bodyPr/>
                    <a:lstStyle/>
                    <a:p>
                      <a:pPr algn="ctr"/>
                      <a:r>
                        <a:rPr lang="en-US" sz="1000" dirty="0"/>
                        <a:t>LGA</a:t>
                      </a:r>
                    </a:p>
                  </a:txBody>
                  <a:tcPr/>
                </a:tc>
                <a:tc>
                  <a:txBody>
                    <a:bodyPr/>
                    <a:lstStyle/>
                    <a:p>
                      <a:pPr algn="ctr"/>
                      <a:r>
                        <a:rPr lang="en-US" sz="1000" dirty="0"/>
                        <a:t>Middle Village</a:t>
                      </a:r>
                    </a:p>
                  </a:txBody>
                  <a:tcPr/>
                </a:tc>
                <a:tc>
                  <a:txBody>
                    <a:bodyPr/>
                    <a:lstStyle/>
                    <a:p>
                      <a:pPr algn="ctr"/>
                      <a:r>
                        <a:rPr lang="en-US" sz="1000" dirty="0"/>
                        <a:t>Mt Vernon</a:t>
                      </a:r>
                    </a:p>
                  </a:txBody>
                  <a:tcPr>
                    <a:noFill/>
                  </a:tcPr>
                </a:tc>
                <a:tc>
                  <a:txBody>
                    <a:bodyPr/>
                    <a:lstStyle/>
                    <a:p>
                      <a:pPr algn="ctr"/>
                      <a:r>
                        <a:rPr lang="en-US" sz="1000" dirty="0"/>
                        <a:t>Palisades</a:t>
                      </a:r>
                    </a:p>
                  </a:txBody>
                  <a:tcPr/>
                </a:tc>
                <a:extLst>
                  <a:ext uri="{0D108BD9-81ED-4DB2-BD59-A6C34878D82A}">
                    <a16:rowId xmlns:a16="http://schemas.microsoft.com/office/drawing/2014/main" val="1000652187"/>
                  </a:ext>
                </a:extLst>
              </a:tr>
            </a:tbl>
          </a:graphicData>
        </a:graphic>
      </p:graphicFrame>
      <p:pic>
        <p:nvPicPr>
          <p:cNvPr id="3" name="Picture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007" y="1219333"/>
            <a:ext cx="5529923" cy="4147442"/>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r="37742" b="75610"/>
          <a:stretch/>
        </p:blipFill>
        <p:spPr>
          <a:xfrm>
            <a:off x="6766244" y="5331737"/>
            <a:ext cx="4653448" cy="1367237"/>
          </a:xfrm>
          <a:prstGeom prst="rect">
            <a:avLst/>
          </a:prstGeom>
        </p:spPr>
      </p:pic>
      <p:sp>
        <p:nvSpPr>
          <p:cNvPr id="12" name="Rectangle 11"/>
          <p:cNvSpPr/>
          <p:nvPr/>
        </p:nvSpPr>
        <p:spPr>
          <a:xfrm>
            <a:off x="10707744" y="6026431"/>
            <a:ext cx="655982" cy="218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18313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Key Results</a:t>
            </a:r>
          </a:p>
        </p:txBody>
      </p:sp>
      <p:sp>
        <p:nvSpPr>
          <p:cNvPr id="3" name="Content Placeholder 2"/>
          <p:cNvSpPr>
            <a:spLocks noGrp="1"/>
          </p:cNvSpPr>
          <p:nvPr>
            <p:ph idx="1"/>
          </p:nvPr>
        </p:nvSpPr>
        <p:spPr>
          <a:xfrm>
            <a:off x="838200" y="1964163"/>
            <a:ext cx="10515600" cy="4237855"/>
          </a:xfrm>
        </p:spPr>
        <p:txBody>
          <a:bodyPr>
            <a:normAutofit/>
          </a:bodyPr>
          <a:lstStyle/>
          <a:p>
            <a:endParaRPr lang="en-US" dirty="0"/>
          </a:p>
          <a:p>
            <a:r>
              <a:rPr lang="en-US" dirty="0"/>
              <a:t>Do major cities like Boston and NYC get significantly more annual precipitation than the Northeast region or Tri-State area on average? </a:t>
            </a:r>
          </a:p>
        </p:txBody>
      </p:sp>
    </p:spTree>
    <p:extLst>
      <p:ext uri="{BB962C8B-B14F-4D97-AF65-F5344CB8AC3E}">
        <p14:creationId xmlns:p14="http://schemas.microsoft.com/office/powerpoint/2010/main" val="8736310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50519" t="10818" r="14387" b="14214"/>
          <a:stretch/>
        </p:blipFill>
        <p:spPr>
          <a:xfrm>
            <a:off x="3371614" y="130709"/>
            <a:ext cx="5434642" cy="6530335"/>
          </a:xfrm>
          <a:prstGeom prst="rect">
            <a:avLst/>
          </a:prstGeom>
        </p:spPr>
      </p:pic>
    </p:spTree>
    <p:extLst>
      <p:ext uri="{BB962C8B-B14F-4D97-AF65-F5344CB8AC3E}">
        <p14:creationId xmlns:p14="http://schemas.microsoft.com/office/powerpoint/2010/main" val="40630697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srcRect l="32084" t="19815" r="38333" b="13889"/>
          <a:stretch/>
        </p:blipFill>
        <p:spPr>
          <a:xfrm>
            <a:off x="3187700" y="0"/>
            <a:ext cx="5440424" cy="6858000"/>
          </a:xfrm>
          <a:prstGeom prst="rect">
            <a:avLst/>
          </a:prstGeom>
        </p:spPr>
      </p:pic>
    </p:spTree>
    <p:extLst>
      <p:ext uri="{BB962C8B-B14F-4D97-AF65-F5344CB8AC3E}">
        <p14:creationId xmlns:p14="http://schemas.microsoft.com/office/powerpoint/2010/main" val="290543297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572" t="1503" r="7946" b="8039"/>
          <a:stretch/>
        </p:blipFill>
        <p:spPr>
          <a:xfrm>
            <a:off x="163284" y="794653"/>
            <a:ext cx="11815190" cy="5421087"/>
          </a:xfrm>
          <a:prstGeom prst="rect">
            <a:avLst/>
          </a:prstGeom>
        </p:spPr>
      </p:pic>
    </p:spTree>
    <p:extLst>
      <p:ext uri="{BB962C8B-B14F-4D97-AF65-F5344CB8AC3E}">
        <p14:creationId xmlns:p14="http://schemas.microsoft.com/office/powerpoint/2010/main" val="339982538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0506" t="5881" r="7858" b="6117"/>
          <a:stretch/>
        </p:blipFill>
        <p:spPr>
          <a:xfrm>
            <a:off x="2699656" y="252263"/>
            <a:ext cx="6879772" cy="4750241"/>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39448" b="34864"/>
          <a:stretch/>
        </p:blipFill>
        <p:spPr>
          <a:xfrm>
            <a:off x="3717470" y="5244454"/>
            <a:ext cx="4844144" cy="1358543"/>
          </a:xfrm>
          <a:prstGeom prst="rect">
            <a:avLst/>
          </a:prstGeom>
        </p:spPr>
      </p:pic>
      <p:sp>
        <p:nvSpPr>
          <p:cNvPr id="6" name="Rectangle 5"/>
          <p:cNvSpPr/>
          <p:nvPr/>
        </p:nvSpPr>
        <p:spPr>
          <a:xfrm>
            <a:off x="7762466" y="5993301"/>
            <a:ext cx="655982" cy="218661"/>
          </a:xfrm>
          <a:prstGeom prst="rect">
            <a:avLst/>
          </a:prstGeom>
          <a:noFill/>
          <a:ln w="190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470399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Key Results</a:t>
            </a:r>
          </a:p>
        </p:txBody>
      </p:sp>
      <p:sp>
        <p:nvSpPr>
          <p:cNvPr id="3" name="Content Placeholder 2"/>
          <p:cNvSpPr>
            <a:spLocks noGrp="1"/>
          </p:cNvSpPr>
          <p:nvPr>
            <p:ph idx="1"/>
          </p:nvPr>
        </p:nvSpPr>
        <p:spPr>
          <a:xfrm>
            <a:off x="838200" y="1964163"/>
            <a:ext cx="10515600" cy="4237855"/>
          </a:xfrm>
        </p:spPr>
        <p:txBody>
          <a:bodyPr>
            <a:normAutofit/>
          </a:bodyPr>
          <a:lstStyle/>
          <a:p>
            <a:endParaRPr lang="en-US" dirty="0"/>
          </a:p>
          <a:p>
            <a:endParaRPr lang="en-US" dirty="0"/>
          </a:p>
          <a:p>
            <a:r>
              <a:rPr lang="en-US" dirty="0"/>
              <a:t>How do GCMs compare to observations in representing historical annual precipitation amounts?</a:t>
            </a:r>
          </a:p>
        </p:txBody>
      </p:sp>
    </p:spTree>
    <p:extLst>
      <p:ext uri="{BB962C8B-B14F-4D97-AF65-F5344CB8AC3E}">
        <p14:creationId xmlns:p14="http://schemas.microsoft.com/office/powerpoint/2010/main" val="1836091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12192000" cy="3467819"/>
          </a:xfrm>
          <a:prstGeom prst="rect">
            <a:avLst/>
          </a:prstGeom>
        </p:spPr>
      </p:pic>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67819"/>
            <a:ext cx="12192000" cy="3390181"/>
          </a:xfrm>
          <a:prstGeom prst="rect">
            <a:avLst/>
          </a:prstGeom>
        </p:spPr>
      </p:pic>
    </p:spTree>
    <p:extLst>
      <p:ext uri="{BB962C8B-B14F-4D97-AF65-F5344CB8AC3E}">
        <p14:creationId xmlns:p14="http://schemas.microsoft.com/office/powerpoint/2010/main" val="29135208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760"/>
            <a:ext cx="10515600" cy="1325563"/>
          </a:xfrm>
        </p:spPr>
        <p:txBody>
          <a:bodyPr/>
          <a:lstStyle/>
          <a:p>
            <a:pPr algn="ctr"/>
            <a:r>
              <a:rPr lang="en-US" dirty="0"/>
              <a:t>Objectives</a:t>
            </a:r>
          </a:p>
        </p:txBody>
      </p:sp>
      <p:sp>
        <p:nvSpPr>
          <p:cNvPr id="3" name="Content Placeholder 2"/>
          <p:cNvSpPr>
            <a:spLocks noGrp="1"/>
          </p:cNvSpPr>
          <p:nvPr>
            <p:ph idx="1"/>
          </p:nvPr>
        </p:nvSpPr>
        <p:spPr>
          <a:xfrm>
            <a:off x="838200" y="1580323"/>
            <a:ext cx="10515600" cy="4880112"/>
          </a:xfrm>
        </p:spPr>
        <p:txBody>
          <a:bodyPr>
            <a:normAutofit/>
          </a:bodyPr>
          <a:lstStyle/>
          <a:p>
            <a:r>
              <a:rPr lang="en-US" dirty="0"/>
              <a:t>Are there significant differences between individual stations within cities and/or between individual stations and the citywide average? </a:t>
            </a:r>
          </a:p>
          <a:p>
            <a:r>
              <a:rPr lang="en-US" dirty="0"/>
              <a:t>Do major cities like Boston and NYC get significantly more annual precipitation than the Northeast region or Tri-State area on average? </a:t>
            </a:r>
          </a:p>
          <a:p>
            <a:r>
              <a:rPr lang="en-US" dirty="0"/>
              <a:t>How do GCMs compare to observations in representing historical annual precipitation amounts?</a:t>
            </a:r>
          </a:p>
          <a:p>
            <a:r>
              <a:rPr lang="en-US" dirty="0"/>
              <a:t>Is annual precipitation expected to increase in the future under the current emission scenario (RCP 8.5)?</a:t>
            </a:r>
          </a:p>
          <a:p>
            <a:r>
              <a:rPr lang="en-US" dirty="0"/>
              <a:t>How well are GCMs and RCMs able to capture individual events?</a:t>
            </a:r>
          </a:p>
        </p:txBody>
      </p:sp>
    </p:spTree>
    <p:extLst>
      <p:ext uri="{BB962C8B-B14F-4D97-AF65-F5344CB8AC3E}">
        <p14:creationId xmlns:p14="http://schemas.microsoft.com/office/powerpoint/2010/main" val="81287584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343331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433313"/>
            <a:ext cx="12192000" cy="3424686"/>
          </a:xfrm>
          <a:prstGeom prst="rect">
            <a:avLst/>
          </a:prstGeom>
        </p:spPr>
      </p:pic>
    </p:spTree>
    <p:extLst>
      <p:ext uri="{BB962C8B-B14F-4D97-AF65-F5344CB8AC3E}">
        <p14:creationId xmlns:p14="http://schemas.microsoft.com/office/powerpoint/2010/main" val="135983673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Key Results</a:t>
            </a:r>
          </a:p>
        </p:txBody>
      </p:sp>
      <p:sp>
        <p:nvSpPr>
          <p:cNvPr id="3" name="Content Placeholder 2"/>
          <p:cNvSpPr>
            <a:spLocks noGrp="1"/>
          </p:cNvSpPr>
          <p:nvPr>
            <p:ph idx="1"/>
          </p:nvPr>
        </p:nvSpPr>
        <p:spPr>
          <a:xfrm>
            <a:off x="838200" y="1964163"/>
            <a:ext cx="10515600" cy="4237855"/>
          </a:xfrm>
        </p:spPr>
        <p:txBody>
          <a:bodyPr>
            <a:normAutofit/>
          </a:bodyPr>
          <a:lstStyle/>
          <a:p>
            <a:endParaRPr lang="en-US" dirty="0"/>
          </a:p>
          <a:p>
            <a:endParaRPr lang="en-US" dirty="0"/>
          </a:p>
          <a:p>
            <a:endParaRPr lang="en-US" dirty="0"/>
          </a:p>
          <a:p>
            <a:endParaRPr lang="en-US" dirty="0"/>
          </a:p>
          <a:p>
            <a:r>
              <a:rPr lang="en-US" dirty="0"/>
              <a:t>Is annual precipitation expected to increase in the future under the current emission scenario (RCP 8.5)?</a:t>
            </a:r>
          </a:p>
        </p:txBody>
      </p:sp>
    </p:spTree>
    <p:extLst>
      <p:ext uri="{BB962C8B-B14F-4D97-AF65-F5344CB8AC3E}">
        <p14:creationId xmlns:p14="http://schemas.microsoft.com/office/powerpoint/2010/main" val="106578970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
            <a:ext cx="12192000" cy="3364302"/>
          </a:xfrm>
          <a:prstGeom prst="rect">
            <a:avLst/>
          </a:prstGeom>
        </p:spPr>
      </p:pic>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364303"/>
            <a:ext cx="12192000" cy="3493697"/>
          </a:xfrm>
          <a:prstGeom prst="rect">
            <a:avLst/>
          </a:prstGeom>
        </p:spPr>
      </p:pic>
    </p:spTree>
    <p:extLst>
      <p:ext uri="{BB962C8B-B14F-4D97-AF65-F5344CB8AC3E}">
        <p14:creationId xmlns:p14="http://schemas.microsoft.com/office/powerpoint/2010/main" val="38030817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2119" t="501" r="5028"/>
          <a:stretch/>
        </p:blipFill>
        <p:spPr>
          <a:xfrm>
            <a:off x="0" y="0"/>
            <a:ext cx="12192000" cy="3468757"/>
          </a:xfrm>
          <a:prstGeom prst="rect">
            <a:avLst/>
          </a:prstGeom>
        </p:spPr>
      </p:pic>
      <p:pic>
        <p:nvPicPr>
          <p:cNvPr id="4" name="Picture 3"/>
          <p:cNvPicPr>
            <a:picLocks noChangeAspect="1"/>
          </p:cNvPicPr>
          <p:nvPr/>
        </p:nvPicPr>
        <p:blipFill rotWithShape="1">
          <a:blip r:embed="rId3">
            <a:extLst>
              <a:ext uri="{28A0092B-C50C-407E-A947-70E740481C1C}">
                <a14:useLocalDpi xmlns:a14="http://schemas.microsoft.com/office/drawing/2010/main" val="0"/>
              </a:ext>
            </a:extLst>
          </a:blip>
          <a:srcRect l="2120" r="2418" b="4943"/>
          <a:stretch/>
        </p:blipFill>
        <p:spPr>
          <a:xfrm>
            <a:off x="0" y="3448879"/>
            <a:ext cx="12192000" cy="3389243"/>
          </a:xfrm>
          <a:prstGeom prst="rect">
            <a:avLst/>
          </a:prstGeom>
        </p:spPr>
      </p:pic>
    </p:spTree>
    <p:extLst>
      <p:ext uri="{BB962C8B-B14F-4D97-AF65-F5344CB8AC3E}">
        <p14:creationId xmlns:p14="http://schemas.microsoft.com/office/powerpoint/2010/main" val="3758649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54760"/>
            <a:ext cx="10515600" cy="1325563"/>
          </a:xfrm>
        </p:spPr>
        <p:txBody>
          <a:bodyPr/>
          <a:lstStyle/>
          <a:p>
            <a:pPr algn="ctr"/>
            <a:r>
              <a:rPr lang="en-US" dirty="0"/>
              <a:t>Key Results</a:t>
            </a:r>
          </a:p>
        </p:txBody>
      </p:sp>
      <p:sp>
        <p:nvSpPr>
          <p:cNvPr id="3" name="Content Placeholder 2"/>
          <p:cNvSpPr>
            <a:spLocks noGrp="1"/>
          </p:cNvSpPr>
          <p:nvPr>
            <p:ph idx="1"/>
          </p:nvPr>
        </p:nvSpPr>
        <p:spPr>
          <a:xfrm>
            <a:off x="838200" y="1580323"/>
            <a:ext cx="10515600" cy="4880112"/>
          </a:xfrm>
        </p:spPr>
        <p:txBody>
          <a:bodyPr>
            <a:normAutofit/>
          </a:bodyPr>
          <a:lstStyle/>
          <a:p>
            <a:endParaRPr lang="en-US" dirty="0"/>
          </a:p>
          <a:p>
            <a:endParaRPr lang="en-US" dirty="0"/>
          </a:p>
          <a:p>
            <a:endParaRPr lang="en-US" dirty="0"/>
          </a:p>
          <a:p>
            <a:endParaRPr lang="en-US" dirty="0"/>
          </a:p>
          <a:p>
            <a:endParaRPr lang="en-US" dirty="0"/>
          </a:p>
          <a:p>
            <a:endParaRPr lang="en-US" dirty="0"/>
          </a:p>
          <a:p>
            <a:endParaRPr lang="en-US" dirty="0"/>
          </a:p>
          <a:p>
            <a:r>
              <a:rPr lang="en-US" dirty="0"/>
              <a:t>How well are GCMs and RCMs able to capture individual events?</a:t>
            </a:r>
          </a:p>
        </p:txBody>
      </p:sp>
    </p:spTree>
    <p:extLst>
      <p:ext uri="{BB962C8B-B14F-4D97-AF65-F5344CB8AC3E}">
        <p14:creationId xmlns:p14="http://schemas.microsoft.com/office/powerpoint/2010/main" val="14776187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l="9212" t="1851" r="7554" b="7662"/>
          <a:stretch/>
        </p:blipFill>
        <p:spPr>
          <a:xfrm>
            <a:off x="19878" y="606110"/>
            <a:ext cx="12156214" cy="5595906"/>
          </a:xfrm>
          <a:prstGeom prst="rect">
            <a:avLst/>
          </a:prstGeom>
        </p:spPr>
      </p:pic>
    </p:spTree>
    <p:extLst>
      <p:ext uri="{BB962C8B-B14F-4D97-AF65-F5344CB8AC3E}">
        <p14:creationId xmlns:p14="http://schemas.microsoft.com/office/powerpoint/2010/main" val="348610337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863457"/>
            <a:ext cx="7620000" cy="5886450"/>
          </a:xfrm>
          <a:prstGeom prst="rect">
            <a:avLst/>
          </a:prstGeom>
        </p:spPr>
      </p:pic>
      <p:sp>
        <p:nvSpPr>
          <p:cNvPr id="10" name="Title 3"/>
          <p:cNvSpPr txBox="1">
            <a:spLocks/>
          </p:cNvSpPr>
          <p:nvPr/>
        </p:nvSpPr>
        <p:spPr>
          <a:xfrm>
            <a:off x="838200" y="126587"/>
            <a:ext cx="10515600" cy="518211"/>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Observed (</a:t>
            </a:r>
            <a:r>
              <a:rPr lang="en-US" sz="4000" dirty="0" err="1"/>
              <a:t>MetData</a:t>
            </a:r>
            <a:r>
              <a:rPr lang="en-US" sz="4000" dirty="0"/>
              <a:t>)</a:t>
            </a:r>
          </a:p>
        </p:txBody>
      </p:sp>
    </p:spTree>
    <p:extLst>
      <p:ext uri="{BB962C8B-B14F-4D97-AF65-F5344CB8AC3E}">
        <p14:creationId xmlns:p14="http://schemas.microsoft.com/office/powerpoint/2010/main" val="205696802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86000" y="774006"/>
            <a:ext cx="7620000" cy="5886450"/>
          </a:xfrm>
          <a:prstGeom prst="rect">
            <a:avLst/>
          </a:prstGeom>
        </p:spPr>
      </p:pic>
      <p:sp>
        <p:nvSpPr>
          <p:cNvPr id="4" name="Title 3"/>
          <p:cNvSpPr txBox="1">
            <a:spLocks/>
          </p:cNvSpPr>
          <p:nvPr/>
        </p:nvSpPr>
        <p:spPr>
          <a:xfrm>
            <a:off x="838200" y="186222"/>
            <a:ext cx="10515600" cy="587784"/>
          </a:xfrm>
          <a:prstGeom prst="rect">
            <a:avLst/>
          </a:prstGeom>
        </p:spPr>
        <p:txBody>
          <a:bodyPr>
            <a:no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4000" dirty="0"/>
              <a:t>GCM output - CCSM4</a:t>
            </a:r>
          </a:p>
        </p:txBody>
      </p:sp>
    </p:spTree>
    <p:extLst>
      <p:ext uri="{BB962C8B-B14F-4D97-AF65-F5344CB8AC3E}">
        <p14:creationId xmlns:p14="http://schemas.microsoft.com/office/powerpoint/2010/main" val="366529871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863457"/>
            <a:ext cx="7620000" cy="5886450"/>
          </a:xfrm>
          <a:prstGeom prst="rect">
            <a:avLst/>
          </a:prstGeom>
        </p:spPr>
      </p:pic>
      <p:sp>
        <p:nvSpPr>
          <p:cNvPr id="4" name="Title 3"/>
          <p:cNvSpPr>
            <a:spLocks noGrp="1"/>
          </p:cNvSpPr>
          <p:nvPr>
            <p:ph type="title"/>
          </p:nvPr>
        </p:nvSpPr>
        <p:spPr>
          <a:xfrm>
            <a:off x="838200" y="186222"/>
            <a:ext cx="10515600" cy="498332"/>
          </a:xfrm>
        </p:spPr>
        <p:txBody>
          <a:bodyPr>
            <a:normAutofit fontScale="90000"/>
          </a:bodyPr>
          <a:lstStyle/>
          <a:p>
            <a:pPr algn="ctr"/>
            <a:r>
              <a:rPr lang="en-US" dirty="0"/>
              <a:t>GCM output - </a:t>
            </a:r>
            <a:r>
              <a:rPr lang="en-US" dirty="0" err="1"/>
              <a:t>NorESM</a:t>
            </a:r>
            <a:endParaRPr lang="en-US" dirty="0"/>
          </a:p>
        </p:txBody>
      </p:sp>
    </p:spTree>
    <p:extLst>
      <p:ext uri="{BB962C8B-B14F-4D97-AF65-F5344CB8AC3E}">
        <p14:creationId xmlns:p14="http://schemas.microsoft.com/office/powerpoint/2010/main" val="206335214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Full Domain RCM run centered on NYC</a:t>
            </a:r>
          </a:p>
        </p:txBody>
      </p:sp>
      <p:sp>
        <p:nvSpPr>
          <p:cNvPr id="3" name="Content Placeholder 2"/>
          <p:cNvSpPr>
            <a:spLocks noGrp="1"/>
          </p:cNvSpPr>
          <p:nvPr>
            <p:ph sz="half" idx="1"/>
          </p:nvPr>
        </p:nvSpPr>
        <p:spPr/>
        <p:txBody>
          <a:bodyPr/>
          <a:lstStyle/>
          <a:p>
            <a:pPr marL="0" indent="0" algn="ctr">
              <a:buNone/>
            </a:pPr>
            <a:r>
              <a:rPr lang="en-US" dirty="0"/>
              <a:t>Atmospheric Model Output</a:t>
            </a:r>
          </a:p>
          <a:p>
            <a:endParaRPr lang="en-US" dirty="0"/>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16" y="2384980"/>
            <a:ext cx="4900367" cy="3675275"/>
          </a:xfrm>
          <a:prstGeom prst="rect">
            <a:avLst/>
          </a:prstGeom>
        </p:spPr>
      </p:pic>
    </p:spTree>
    <p:extLst>
      <p:ext uri="{BB962C8B-B14F-4D97-AF65-F5344CB8AC3E}">
        <p14:creationId xmlns:p14="http://schemas.microsoft.com/office/powerpoint/2010/main" val="6665093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5787" y="367748"/>
            <a:ext cx="10938013" cy="894523"/>
          </a:xfrm>
        </p:spPr>
        <p:txBody>
          <a:bodyPr/>
          <a:lstStyle/>
          <a:p>
            <a:pPr algn="ctr"/>
            <a:r>
              <a:rPr lang="en-US" dirty="0"/>
              <a:t>Source and Type of Data</a:t>
            </a:r>
          </a:p>
        </p:txBody>
      </p:sp>
      <p:sp>
        <p:nvSpPr>
          <p:cNvPr id="3" name="Content Placeholder 2"/>
          <p:cNvSpPr>
            <a:spLocks noGrp="1"/>
          </p:cNvSpPr>
          <p:nvPr>
            <p:ph idx="1"/>
          </p:nvPr>
        </p:nvSpPr>
        <p:spPr>
          <a:xfrm>
            <a:off x="415787" y="1461053"/>
            <a:ext cx="11360426" cy="4909930"/>
          </a:xfrm>
        </p:spPr>
        <p:txBody>
          <a:bodyPr/>
          <a:lstStyle/>
          <a:p>
            <a:r>
              <a:rPr lang="en-US" dirty="0"/>
              <a:t>Land-based Station data from Global Historical Climatological Network Database for individual stations in NYC and BOS</a:t>
            </a:r>
          </a:p>
          <a:p>
            <a:pPr lvl="1"/>
            <a:r>
              <a:rPr lang="en-US" dirty="0"/>
              <a:t>Source: Mapping Tool for daily Precipitation available at </a:t>
            </a:r>
            <a:r>
              <a:rPr lang="en-US" dirty="0">
                <a:hlinkClick r:id="rId2"/>
              </a:rPr>
              <a:t>https://gis.ncdc.noaa.gov/maps/ncei/cdo/daily</a:t>
            </a:r>
            <a:r>
              <a:rPr lang="en-US" dirty="0"/>
              <a:t> </a:t>
            </a:r>
          </a:p>
          <a:p>
            <a:r>
              <a:rPr lang="en-US" dirty="0"/>
              <a:t>Gridded surface meteorological observational dataset (</a:t>
            </a:r>
            <a:r>
              <a:rPr lang="en-US" dirty="0" err="1"/>
              <a:t>MetData</a:t>
            </a:r>
            <a:r>
              <a:rPr lang="en-US" dirty="0"/>
              <a:t>) </a:t>
            </a:r>
          </a:p>
          <a:p>
            <a:pPr lvl="1"/>
            <a:r>
              <a:rPr lang="en-US" dirty="0"/>
              <a:t>Source: (</a:t>
            </a:r>
            <a:r>
              <a:rPr lang="en-US" u="sng" dirty="0">
                <a:hlinkClick r:id="rId3"/>
              </a:rPr>
              <a:t>http://metdata.northwestknowledge.net/</a:t>
            </a:r>
            <a:r>
              <a:rPr lang="en-US" dirty="0"/>
              <a:t>)</a:t>
            </a:r>
          </a:p>
          <a:p>
            <a:pPr lvl="1"/>
            <a:r>
              <a:rPr lang="en-US" dirty="0"/>
              <a:t>Key Details</a:t>
            </a:r>
          </a:p>
          <a:p>
            <a:pPr lvl="2"/>
            <a:r>
              <a:rPr lang="en-US" dirty="0"/>
              <a:t>Training data for downscaling GCM output to macav2-metdata product </a:t>
            </a:r>
          </a:p>
          <a:p>
            <a:pPr lvl="2"/>
            <a:r>
              <a:rPr lang="en-US" dirty="0"/>
              <a:t>4 km (1/24 </a:t>
            </a:r>
            <a:r>
              <a:rPr lang="en-US" dirty="0" err="1"/>
              <a:t>deg</a:t>
            </a:r>
            <a:r>
              <a:rPr lang="en-US" dirty="0"/>
              <a:t>) spatial resolution, daily timescale</a:t>
            </a:r>
          </a:p>
          <a:p>
            <a:pPr lvl="2"/>
            <a:r>
              <a:rPr lang="en-US" dirty="0"/>
              <a:t>Bias-corrected mesoscale reanalysis and assimilation data</a:t>
            </a:r>
          </a:p>
          <a:p>
            <a:pPr lvl="2"/>
            <a:r>
              <a:rPr lang="en-US" dirty="0"/>
              <a:t>Validated against various station networks (</a:t>
            </a:r>
            <a:r>
              <a:rPr lang="en-US" dirty="0" err="1"/>
              <a:t>RAWS,Agrimet,AgWeatherNet</a:t>
            </a:r>
            <a:r>
              <a:rPr lang="en-US" dirty="0"/>
              <a:t>, and USHCN-2)</a:t>
            </a:r>
          </a:p>
          <a:p>
            <a:pPr lvl="2"/>
            <a:endParaRPr lang="en-US" dirty="0"/>
          </a:p>
        </p:txBody>
      </p:sp>
    </p:spTree>
    <p:extLst>
      <p:ext uri="{BB962C8B-B14F-4D97-AF65-F5344CB8AC3E}">
        <p14:creationId xmlns:p14="http://schemas.microsoft.com/office/powerpoint/2010/main" val="38872284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Full Domain RCM run centered on NYC</a:t>
            </a:r>
          </a:p>
        </p:txBody>
      </p:sp>
      <p:sp>
        <p:nvSpPr>
          <p:cNvPr id="4" name="Content Placeholder 3"/>
          <p:cNvSpPr>
            <a:spLocks noGrp="1"/>
          </p:cNvSpPr>
          <p:nvPr>
            <p:ph sz="half" idx="2"/>
          </p:nvPr>
        </p:nvSpPr>
        <p:spPr/>
        <p:txBody>
          <a:bodyPr/>
          <a:lstStyle/>
          <a:p>
            <a:pPr marL="0" indent="0" algn="ctr">
              <a:buNone/>
            </a:pPr>
            <a:r>
              <a:rPr lang="en-US" dirty="0"/>
              <a:t>Land Surface Model Output</a:t>
            </a:r>
          </a:p>
        </p:txBody>
      </p:sp>
      <p:pic>
        <p:nvPicPr>
          <p:cNvPr id="10" name="Picture 9"/>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0852" y="2281287"/>
            <a:ext cx="4904295" cy="3678222"/>
          </a:xfrm>
          <a:prstGeom prst="rect">
            <a:avLst/>
          </a:prstGeom>
        </p:spPr>
      </p:pic>
    </p:spTree>
    <p:extLst>
      <p:ext uri="{BB962C8B-B14F-4D97-AF65-F5344CB8AC3E}">
        <p14:creationId xmlns:p14="http://schemas.microsoft.com/office/powerpoint/2010/main" val="27591361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Full Domain RCM run centered on NYC</a:t>
            </a:r>
          </a:p>
        </p:txBody>
      </p:sp>
      <p:sp>
        <p:nvSpPr>
          <p:cNvPr id="3" name="Content Placeholder 2"/>
          <p:cNvSpPr>
            <a:spLocks noGrp="1"/>
          </p:cNvSpPr>
          <p:nvPr>
            <p:ph sz="half" idx="1"/>
          </p:nvPr>
        </p:nvSpPr>
        <p:spPr/>
        <p:txBody>
          <a:bodyPr/>
          <a:lstStyle/>
          <a:p>
            <a:pPr marL="0" indent="0" algn="ctr">
              <a:buNone/>
            </a:pPr>
            <a:r>
              <a:rPr lang="en-US" dirty="0"/>
              <a:t>Atmospheric Model Output</a:t>
            </a:r>
          </a:p>
          <a:p>
            <a:endParaRPr lang="en-US" dirty="0"/>
          </a:p>
        </p:txBody>
      </p:sp>
      <p:sp>
        <p:nvSpPr>
          <p:cNvPr id="4" name="Content Placeholder 3"/>
          <p:cNvSpPr>
            <a:spLocks noGrp="1"/>
          </p:cNvSpPr>
          <p:nvPr>
            <p:ph sz="half" idx="2"/>
          </p:nvPr>
        </p:nvSpPr>
        <p:spPr/>
        <p:txBody>
          <a:bodyPr/>
          <a:lstStyle/>
          <a:p>
            <a:pPr marL="0" indent="0" algn="ctr">
              <a:buNone/>
            </a:pPr>
            <a:r>
              <a:rPr lang="en-US" dirty="0"/>
              <a:t>Land Surface Model Output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16" y="2284233"/>
            <a:ext cx="4900367" cy="36752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2" y="2284233"/>
            <a:ext cx="4904295" cy="3678222"/>
          </a:xfrm>
          <a:prstGeom prst="rect">
            <a:avLst/>
          </a:prstGeom>
        </p:spPr>
      </p:pic>
    </p:spTree>
    <p:extLst>
      <p:ext uri="{BB962C8B-B14F-4D97-AF65-F5344CB8AC3E}">
        <p14:creationId xmlns:p14="http://schemas.microsoft.com/office/powerpoint/2010/main" val="39043571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Northeast Region</a:t>
            </a:r>
          </a:p>
        </p:txBody>
      </p:sp>
      <p:sp>
        <p:nvSpPr>
          <p:cNvPr id="3" name="Content Placeholder 2"/>
          <p:cNvSpPr>
            <a:spLocks noGrp="1"/>
          </p:cNvSpPr>
          <p:nvPr>
            <p:ph sz="half" idx="1"/>
          </p:nvPr>
        </p:nvSpPr>
        <p:spPr/>
        <p:txBody>
          <a:bodyPr/>
          <a:lstStyle/>
          <a:p>
            <a:pPr marL="0" indent="0" algn="ctr">
              <a:buNone/>
            </a:pPr>
            <a:r>
              <a:rPr lang="en-US" dirty="0"/>
              <a:t>Atmospheric Model Output</a:t>
            </a:r>
          </a:p>
          <a:p>
            <a:endParaRPr lang="en-US" dirty="0"/>
          </a:p>
        </p:txBody>
      </p:sp>
      <p:sp>
        <p:nvSpPr>
          <p:cNvPr id="4" name="Content Placeholder 3"/>
          <p:cNvSpPr>
            <a:spLocks noGrp="1"/>
          </p:cNvSpPr>
          <p:nvPr>
            <p:ph sz="half" idx="2"/>
          </p:nvPr>
        </p:nvSpPr>
        <p:spPr/>
        <p:txBody>
          <a:bodyPr/>
          <a:lstStyle/>
          <a:p>
            <a:pPr marL="0" indent="0" algn="ctr">
              <a:buNone/>
            </a:pPr>
            <a:r>
              <a:rPr lang="en-US" dirty="0"/>
              <a:t>Land Surface Model Output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16" y="2284233"/>
            <a:ext cx="4900366" cy="36752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2" y="2284233"/>
            <a:ext cx="4904295" cy="3678221"/>
          </a:xfrm>
          <a:prstGeom prst="rect">
            <a:avLst/>
          </a:prstGeom>
        </p:spPr>
      </p:pic>
    </p:spTree>
    <p:extLst>
      <p:ext uri="{BB962C8B-B14F-4D97-AF65-F5344CB8AC3E}">
        <p14:creationId xmlns:p14="http://schemas.microsoft.com/office/powerpoint/2010/main" val="66097546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Tri-State Area</a:t>
            </a:r>
          </a:p>
        </p:txBody>
      </p:sp>
      <p:sp>
        <p:nvSpPr>
          <p:cNvPr id="3" name="Content Placeholder 2"/>
          <p:cNvSpPr>
            <a:spLocks noGrp="1"/>
          </p:cNvSpPr>
          <p:nvPr>
            <p:ph sz="half" idx="1"/>
          </p:nvPr>
        </p:nvSpPr>
        <p:spPr/>
        <p:txBody>
          <a:bodyPr/>
          <a:lstStyle/>
          <a:p>
            <a:pPr marL="0" indent="0" algn="ctr">
              <a:buNone/>
            </a:pPr>
            <a:r>
              <a:rPr lang="en-US" dirty="0"/>
              <a:t>Atmospheric Model Output</a:t>
            </a:r>
          </a:p>
          <a:p>
            <a:endParaRPr lang="en-US" dirty="0"/>
          </a:p>
        </p:txBody>
      </p:sp>
      <p:sp>
        <p:nvSpPr>
          <p:cNvPr id="4" name="Content Placeholder 3"/>
          <p:cNvSpPr>
            <a:spLocks noGrp="1"/>
          </p:cNvSpPr>
          <p:nvPr>
            <p:ph sz="half" idx="2"/>
          </p:nvPr>
        </p:nvSpPr>
        <p:spPr/>
        <p:txBody>
          <a:bodyPr/>
          <a:lstStyle/>
          <a:p>
            <a:pPr marL="0" indent="0" algn="ctr">
              <a:buNone/>
            </a:pPr>
            <a:r>
              <a:rPr lang="en-US" dirty="0"/>
              <a:t>Land Surface Model Output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16" y="2284233"/>
            <a:ext cx="4900366" cy="36752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2" y="2284233"/>
            <a:ext cx="4904295" cy="3678221"/>
          </a:xfrm>
          <a:prstGeom prst="rect">
            <a:avLst/>
          </a:prstGeom>
        </p:spPr>
      </p:pic>
    </p:spTree>
    <p:extLst>
      <p:ext uri="{BB962C8B-B14F-4D97-AF65-F5344CB8AC3E}">
        <p14:creationId xmlns:p14="http://schemas.microsoft.com/office/powerpoint/2010/main" val="405867579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8560" r="8044" b="7260"/>
          <a:stretch/>
        </p:blipFill>
        <p:spPr>
          <a:xfrm>
            <a:off x="218659" y="639002"/>
            <a:ext cx="11777869" cy="5545941"/>
          </a:xfrm>
          <a:prstGeom prst="rect">
            <a:avLst/>
          </a:prstGeom>
        </p:spPr>
      </p:pic>
    </p:spTree>
    <p:extLst>
      <p:ext uri="{BB962C8B-B14F-4D97-AF65-F5344CB8AC3E}">
        <p14:creationId xmlns:p14="http://schemas.microsoft.com/office/powerpoint/2010/main" val="47993028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65126"/>
            <a:ext cx="10515600" cy="946840"/>
          </a:xfrm>
        </p:spPr>
        <p:txBody>
          <a:bodyPr/>
          <a:lstStyle/>
          <a:p>
            <a:pPr algn="ctr"/>
            <a:r>
              <a:rPr lang="en-US" dirty="0"/>
              <a:t>Challenges</a:t>
            </a:r>
          </a:p>
        </p:txBody>
      </p:sp>
      <p:sp>
        <p:nvSpPr>
          <p:cNvPr id="3" name="Content Placeholder 2"/>
          <p:cNvSpPr>
            <a:spLocks noGrp="1"/>
          </p:cNvSpPr>
          <p:nvPr>
            <p:ph idx="1"/>
          </p:nvPr>
        </p:nvSpPr>
        <p:spPr>
          <a:xfrm>
            <a:off x="838200" y="1530626"/>
            <a:ext cx="10515600" cy="4929809"/>
          </a:xfrm>
        </p:spPr>
        <p:txBody>
          <a:bodyPr>
            <a:normAutofit lnSpcReduction="10000"/>
          </a:bodyPr>
          <a:lstStyle/>
          <a:p>
            <a:r>
              <a:rPr lang="en-US" dirty="0"/>
              <a:t>Results not conclusive</a:t>
            </a:r>
          </a:p>
          <a:p>
            <a:r>
              <a:rPr lang="en-US" dirty="0"/>
              <a:t>Difference in domain size, boundary conditions, model uncertainties, resolution, missing data, etc. </a:t>
            </a:r>
          </a:p>
          <a:p>
            <a:r>
              <a:rPr lang="en-US" dirty="0"/>
              <a:t>Models are not particularly skillful at representing processes, especially in smaller domains like BOS and NYC</a:t>
            </a:r>
          </a:p>
          <a:p>
            <a:r>
              <a:rPr lang="en-US" dirty="0" err="1"/>
              <a:t>Interannual</a:t>
            </a:r>
            <a:r>
              <a:rPr lang="en-US" dirty="0"/>
              <a:t> variability for precipitation is particularly difficult to model in the Northeast region and GCMs do not reflect observations very well</a:t>
            </a:r>
          </a:p>
          <a:p>
            <a:r>
              <a:rPr lang="en-US"/>
              <a:t>Attribution </a:t>
            </a:r>
            <a:r>
              <a:rPr lang="en-US" dirty="0"/>
              <a:t>of changes in precipitation are difficult to quantify</a:t>
            </a:r>
          </a:p>
          <a:p>
            <a:r>
              <a:rPr lang="en-US" dirty="0"/>
              <a:t>Difficult to compare events at daily rather than hourly scale</a:t>
            </a:r>
          </a:p>
          <a:p>
            <a:r>
              <a:rPr lang="en-US" dirty="0"/>
              <a:t>So much to do, so little time</a:t>
            </a:r>
          </a:p>
          <a:p>
            <a:pPr marL="0" indent="0">
              <a:buNone/>
            </a:pPr>
            <a:endParaRPr lang="en-US" dirty="0"/>
          </a:p>
        </p:txBody>
      </p:sp>
    </p:spTree>
    <p:extLst>
      <p:ext uri="{BB962C8B-B14F-4D97-AF65-F5344CB8AC3E}">
        <p14:creationId xmlns:p14="http://schemas.microsoft.com/office/powerpoint/2010/main" val="125399805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225979"/>
            <a:ext cx="10515600" cy="936900"/>
          </a:xfrm>
        </p:spPr>
        <p:txBody>
          <a:bodyPr/>
          <a:lstStyle/>
          <a:p>
            <a:pPr algn="ctr"/>
            <a:r>
              <a:rPr lang="en-US" dirty="0"/>
              <a:t>Conclusions and Further Research</a:t>
            </a:r>
          </a:p>
        </p:txBody>
      </p:sp>
      <p:sp>
        <p:nvSpPr>
          <p:cNvPr id="3" name="Content Placeholder 2"/>
          <p:cNvSpPr>
            <a:spLocks noGrp="1"/>
          </p:cNvSpPr>
          <p:nvPr>
            <p:ph idx="1"/>
          </p:nvPr>
        </p:nvSpPr>
        <p:spPr>
          <a:xfrm>
            <a:off x="838200" y="1262270"/>
            <a:ext cx="10515600" cy="5317434"/>
          </a:xfrm>
        </p:spPr>
        <p:txBody>
          <a:bodyPr>
            <a:normAutofit fontScale="92500" lnSpcReduction="20000"/>
          </a:bodyPr>
          <a:lstStyle/>
          <a:p>
            <a:r>
              <a:rPr lang="en-US" dirty="0"/>
              <a:t>There are some significant differences between annual averages of individual stations located throughout the Boston area, but not significantly different from the regional mean for the study domain</a:t>
            </a:r>
          </a:p>
          <a:p>
            <a:r>
              <a:rPr lang="en-US" dirty="0"/>
              <a:t>The Boston domain had higher annual precipitation on average compared to the other study domains from 1991-2005, but not a significant difference</a:t>
            </a:r>
          </a:p>
          <a:p>
            <a:r>
              <a:rPr lang="en-US" dirty="0"/>
              <a:t>The selected GCMs had some difficulty capturing the observed </a:t>
            </a:r>
            <a:r>
              <a:rPr lang="en-US" dirty="0" err="1"/>
              <a:t>interannual</a:t>
            </a:r>
            <a:r>
              <a:rPr lang="en-US" dirty="0"/>
              <a:t> precipitation variability for the study period (1991-2005)</a:t>
            </a:r>
          </a:p>
          <a:p>
            <a:r>
              <a:rPr lang="en-US" dirty="0"/>
              <a:t>It is unclear whether average annual precipitation is expected to increase overall for the Northeast region in the future</a:t>
            </a:r>
          </a:p>
          <a:p>
            <a:r>
              <a:rPr lang="en-US" dirty="0"/>
              <a:t>The RCM was better able to capture some of the observed precipitation during the October 2005 event.</a:t>
            </a:r>
          </a:p>
          <a:p>
            <a:r>
              <a:rPr lang="en-US" dirty="0"/>
              <a:t>More research needs to be done on the Northeast region in general for future precipitation extremes, as well as urban areas and whether or not they are expected to see increases in frequency and magnitude of precipitation in the future.</a:t>
            </a:r>
          </a:p>
          <a:p>
            <a:endParaRPr lang="en-US" dirty="0"/>
          </a:p>
          <a:p>
            <a:endParaRPr lang="en-US" dirty="0"/>
          </a:p>
        </p:txBody>
      </p:sp>
    </p:spTree>
    <p:extLst>
      <p:ext uri="{BB962C8B-B14F-4D97-AF65-F5344CB8AC3E}">
        <p14:creationId xmlns:p14="http://schemas.microsoft.com/office/powerpoint/2010/main" val="2757550333"/>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pPr algn="ctr"/>
            <a:r>
              <a:rPr lang="en-US" dirty="0"/>
              <a:t>Supplementary Slides</a:t>
            </a:r>
            <a:br>
              <a:rPr lang="en-US" dirty="0"/>
            </a:br>
            <a:endParaRPr lang="en-US" dirty="0"/>
          </a:p>
        </p:txBody>
      </p:sp>
    </p:spTree>
    <p:extLst>
      <p:ext uri="{BB962C8B-B14F-4D97-AF65-F5344CB8AC3E}">
        <p14:creationId xmlns:p14="http://schemas.microsoft.com/office/powerpoint/2010/main" val="28277729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7947" t="2587" r="8304" b="7978"/>
          <a:stretch/>
        </p:blipFill>
        <p:spPr>
          <a:xfrm>
            <a:off x="132029" y="370114"/>
            <a:ext cx="11930292" cy="6117772"/>
          </a:xfrm>
          <a:prstGeom prst="rect">
            <a:avLst/>
          </a:prstGeom>
        </p:spPr>
      </p:pic>
    </p:spTree>
    <p:extLst>
      <p:ext uri="{BB962C8B-B14F-4D97-AF65-F5344CB8AC3E}">
        <p14:creationId xmlns:p14="http://schemas.microsoft.com/office/powerpoint/2010/main" val="10630195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20000"/>
                    </a14:imgEffect>
                  </a14:imgLayer>
                </a14:imgProps>
              </a:ext>
              <a:ext uri="{28A0092B-C50C-407E-A947-70E740481C1C}">
                <a14:useLocalDpi xmlns:a14="http://schemas.microsoft.com/office/drawing/2010/main" val="0"/>
              </a:ext>
            </a:extLst>
          </a:blip>
          <a:srcRect l="8660" t="1657" r="8214" b="8351"/>
          <a:stretch/>
        </p:blipFill>
        <p:spPr>
          <a:xfrm>
            <a:off x="165177" y="344556"/>
            <a:ext cx="11851620" cy="6161315"/>
          </a:xfrm>
          <a:prstGeom prst="rect">
            <a:avLst/>
          </a:prstGeom>
        </p:spPr>
      </p:pic>
    </p:spTree>
    <p:extLst>
      <p:ext uri="{BB962C8B-B14F-4D97-AF65-F5344CB8AC3E}">
        <p14:creationId xmlns:p14="http://schemas.microsoft.com/office/powerpoint/2010/main" val="253021638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37322" y="414823"/>
            <a:ext cx="10515600" cy="787814"/>
          </a:xfrm>
        </p:spPr>
        <p:txBody>
          <a:bodyPr/>
          <a:lstStyle/>
          <a:p>
            <a:pPr algn="ctr"/>
            <a:r>
              <a:rPr lang="en-US" dirty="0"/>
              <a:t>Models</a:t>
            </a:r>
          </a:p>
        </p:txBody>
      </p:sp>
      <p:sp>
        <p:nvSpPr>
          <p:cNvPr id="3" name="Content Placeholder 2"/>
          <p:cNvSpPr>
            <a:spLocks noGrp="1"/>
          </p:cNvSpPr>
          <p:nvPr>
            <p:ph idx="1"/>
          </p:nvPr>
        </p:nvSpPr>
        <p:spPr>
          <a:xfrm>
            <a:off x="437322" y="1411357"/>
            <a:ext cx="11360426" cy="5188225"/>
          </a:xfrm>
        </p:spPr>
        <p:txBody>
          <a:bodyPr/>
          <a:lstStyle/>
          <a:p>
            <a:r>
              <a:rPr lang="en-US" dirty="0"/>
              <a:t>Macav2-Metdata product for downscaled GCM output </a:t>
            </a:r>
          </a:p>
          <a:p>
            <a:pPr lvl="1"/>
            <a:r>
              <a:rPr lang="en-US" dirty="0"/>
              <a:t>Historical runs (1991-2005) and future projections (2041-2060)</a:t>
            </a:r>
          </a:p>
          <a:p>
            <a:pPr lvl="2"/>
            <a:r>
              <a:rPr lang="en-US" dirty="0"/>
              <a:t>Models included for historical projections (1991-2005): CCSM4, CNRM-CR5, GFDL-ESM2M, HadGem2-ES365, MRI-CGCM3, NorESM1M,MIROC5,and MIROC-ESM</a:t>
            </a:r>
          </a:p>
          <a:p>
            <a:pPr lvl="2"/>
            <a:r>
              <a:rPr lang="en-US" dirty="0"/>
              <a:t>Model used for bias-corrected future projection: CCSM4, r6i1p1 ensemble used for MACA downscaling from (1.25 </a:t>
            </a:r>
            <a:r>
              <a:rPr lang="en-US" dirty="0" err="1"/>
              <a:t>deg</a:t>
            </a:r>
            <a:r>
              <a:rPr lang="en-US" dirty="0"/>
              <a:t> x 0.94 </a:t>
            </a:r>
            <a:r>
              <a:rPr lang="en-US" dirty="0" err="1"/>
              <a:t>deg</a:t>
            </a:r>
            <a:r>
              <a:rPr lang="en-US" dirty="0"/>
              <a:t>) to 4 km resolution</a:t>
            </a:r>
          </a:p>
          <a:p>
            <a:pPr lvl="1"/>
            <a:r>
              <a:rPr lang="en-US" dirty="0"/>
              <a:t>Source: MACA Data Portal (</a:t>
            </a:r>
            <a:r>
              <a:rPr lang="en-US" dirty="0">
                <a:hlinkClick r:id="rId3"/>
              </a:rPr>
              <a:t>http://maca.northwestknowledge.net/data_portal.php</a:t>
            </a:r>
            <a:r>
              <a:rPr lang="en-US" dirty="0"/>
              <a:t>) </a:t>
            </a:r>
          </a:p>
          <a:p>
            <a:r>
              <a:rPr lang="en-US" dirty="0"/>
              <a:t>RCM output</a:t>
            </a:r>
          </a:p>
          <a:p>
            <a:pPr lvl="1"/>
            <a:r>
              <a:rPr lang="en-US" dirty="0"/>
              <a:t>RCM3 model run</a:t>
            </a:r>
          </a:p>
          <a:p>
            <a:pPr lvl="2"/>
            <a:r>
              <a:rPr lang="en-US" dirty="0"/>
              <a:t>Precipitation output from Atmospheric Model (ATM) and Land Surface Model (SRF)</a:t>
            </a:r>
          </a:p>
          <a:p>
            <a:pPr lvl="2"/>
            <a:r>
              <a:rPr lang="en-US" dirty="0"/>
              <a:t>NNRP2: NCEP reanalysis dataset used for ICBCs (2.5 degree grid resolution)</a:t>
            </a:r>
          </a:p>
          <a:p>
            <a:pPr lvl="2"/>
            <a:r>
              <a:rPr lang="en-US" dirty="0"/>
              <a:t>LAMCON Projection and 60 km grid spacing</a:t>
            </a:r>
          </a:p>
          <a:p>
            <a:pPr lvl="2"/>
            <a:r>
              <a:rPr lang="en-US" dirty="0"/>
              <a:t>Modeled over all study domains, but centered at </a:t>
            </a:r>
            <a:r>
              <a:rPr lang="en-US" dirty="0" err="1"/>
              <a:t>clat</a:t>
            </a:r>
            <a:r>
              <a:rPr lang="en-US" dirty="0"/>
              <a:t> = 42 and </a:t>
            </a:r>
            <a:r>
              <a:rPr lang="en-US" dirty="0" err="1"/>
              <a:t>clon</a:t>
            </a:r>
            <a:r>
              <a:rPr lang="en-US" dirty="0"/>
              <a:t> = -73 </a:t>
            </a:r>
          </a:p>
          <a:p>
            <a:pPr lvl="2"/>
            <a:endParaRPr lang="en-US" dirty="0"/>
          </a:p>
          <a:p>
            <a:pPr lvl="1"/>
            <a:endParaRPr lang="en-US" dirty="0"/>
          </a:p>
          <a:p>
            <a:pPr marL="0" indent="0">
              <a:buNone/>
            </a:pPr>
            <a:endParaRPr lang="en-US" dirty="0"/>
          </a:p>
          <a:p>
            <a:endParaRPr lang="en-US" dirty="0"/>
          </a:p>
          <a:p>
            <a:pPr lvl="2"/>
            <a:endParaRPr lang="en-US" dirty="0"/>
          </a:p>
        </p:txBody>
      </p:sp>
    </p:spTree>
    <p:extLst>
      <p:ext uri="{BB962C8B-B14F-4D97-AF65-F5344CB8AC3E}">
        <p14:creationId xmlns:p14="http://schemas.microsoft.com/office/powerpoint/2010/main" val="535304512"/>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7590" t="2028" r="8571" b="8722"/>
          <a:stretch/>
        </p:blipFill>
        <p:spPr>
          <a:xfrm>
            <a:off x="76192" y="345663"/>
            <a:ext cx="11985175" cy="6126609"/>
          </a:xfrm>
          <a:prstGeom prst="rect">
            <a:avLst/>
          </a:prstGeom>
        </p:spPr>
      </p:pic>
    </p:spTree>
    <p:extLst>
      <p:ext uri="{BB962C8B-B14F-4D97-AF65-F5344CB8AC3E}">
        <p14:creationId xmlns:p14="http://schemas.microsoft.com/office/powerpoint/2010/main" val="298661780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BEBA8EAE-BF5A-486C-A8C5-ECC9F3942E4B}">
                <a14:imgProps xmlns:a14="http://schemas.microsoft.com/office/drawing/2010/main">
                  <a14:imgLayer r:embed="rId3">
                    <a14:imgEffect>
                      <a14:brightnessContrast contrast="40000"/>
                    </a14:imgEffect>
                  </a14:imgLayer>
                </a14:imgProps>
              </a:ext>
              <a:ext uri="{28A0092B-C50C-407E-A947-70E740481C1C}">
                <a14:useLocalDpi xmlns:a14="http://schemas.microsoft.com/office/drawing/2010/main" val="0"/>
              </a:ext>
            </a:extLst>
          </a:blip>
          <a:srcRect l="7589" t="2214" r="8482" b="8909"/>
          <a:stretch/>
        </p:blipFill>
        <p:spPr>
          <a:xfrm>
            <a:off x="43544" y="321523"/>
            <a:ext cx="12104914" cy="6155478"/>
          </a:xfrm>
          <a:prstGeom prst="rect">
            <a:avLst/>
          </a:prstGeom>
        </p:spPr>
      </p:pic>
    </p:spTree>
    <p:extLst>
      <p:ext uri="{BB962C8B-B14F-4D97-AF65-F5344CB8AC3E}">
        <p14:creationId xmlns:p14="http://schemas.microsoft.com/office/powerpoint/2010/main" val="425683944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945" t="1816" r="7332" b="5195"/>
          <a:stretch/>
        </p:blipFill>
        <p:spPr>
          <a:xfrm>
            <a:off x="159027" y="566527"/>
            <a:ext cx="11855903" cy="5575853"/>
          </a:xfrm>
          <a:prstGeom prst="rect">
            <a:avLst/>
          </a:prstGeom>
        </p:spPr>
      </p:pic>
    </p:spTree>
    <p:extLst>
      <p:ext uri="{BB962C8B-B14F-4D97-AF65-F5344CB8AC3E}">
        <p14:creationId xmlns:p14="http://schemas.microsoft.com/office/powerpoint/2010/main" val="239141458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055" t="1641" r="7896" b="8258"/>
          <a:stretch/>
        </p:blipFill>
        <p:spPr>
          <a:xfrm>
            <a:off x="208721" y="759913"/>
            <a:ext cx="11748053" cy="5332773"/>
          </a:xfrm>
          <a:prstGeom prst="rect">
            <a:avLst/>
          </a:prstGeom>
        </p:spPr>
      </p:pic>
    </p:spTree>
    <p:extLst>
      <p:ext uri="{BB962C8B-B14F-4D97-AF65-F5344CB8AC3E}">
        <p14:creationId xmlns:p14="http://schemas.microsoft.com/office/powerpoint/2010/main" val="11858659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8805" t="2447" r="7310" b="7260"/>
          <a:stretch/>
        </p:blipFill>
        <p:spPr>
          <a:xfrm>
            <a:off x="0" y="566530"/>
            <a:ext cx="12192000" cy="5556898"/>
          </a:xfrm>
          <a:prstGeom prst="rect">
            <a:avLst/>
          </a:prstGeom>
        </p:spPr>
      </p:pic>
    </p:spTree>
    <p:extLst>
      <p:ext uri="{BB962C8B-B14F-4D97-AF65-F5344CB8AC3E}">
        <p14:creationId xmlns:p14="http://schemas.microsoft.com/office/powerpoint/2010/main" val="18688457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Boston</a:t>
            </a:r>
          </a:p>
        </p:txBody>
      </p:sp>
      <p:sp>
        <p:nvSpPr>
          <p:cNvPr id="3" name="Content Placeholder 2"/>
          <p:cNvSpPr>
            <a:spLocks noGrp="1"/>
          </p:cNvSpPr>
          <p:nvPr>
            <p:ph sz="half" idx="1"/>
          </p:nvPr>
        </p:nvSpPr>
        <p:spPr/>
        <p:txBody>
          <a:bodyPr/>
          <a:lstStyle/>
          <a:p>
            <a:pPr marL="0" indent="0" algn="ctr">
              <a:buNone/>
            </a:pPr>
            <a:r>
              <a:rPr lang="en-US" dirty="0"/>
              <a:t>Atmospheric Model Output</a:t>
            </a:r>
          </a:p>
          <a:p>
            <a:endParaRPr lang="en-US" dirty="0"/>
          </a:p>
        </p:txBody>
      </p:sp>
      <p:sp>
        <p:nvSpPr>
          <p:cNvPr id="4" name="Content Placeholder 3"/>
          <p:cNvSpPr>
            <a:spLocks noGrp="1"/>
          </p:cNvSpPr>
          <p:nvPr>
            <p:ph sz="half" idx="2"/>
          </p:nvPr>
        </p:nvSpPr>
        <p:spPr/>
        <p:txBody>
          <a:bodyPr/>
          <a:lstStyle/>
          <a:p>
            <a:pPr marL="0" indent="0" algn="ctr">
              <a:buNone/>
            </a:pPr>
            <a:r>
              <a:rPr lang="en-US" dirty="0"/>
              <a:t>Land Surface Model Output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16" y="2284233"/>
            <a:ext cx="4900366" cy="36752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2" y="2284233"/>
            <a:ext cx="4904295" cy="3678221"/>
          </a:xfrm>
          <a:prstGeom prst="rect">
            <a:avLst/>
          </a:prstGeom>
        </p:spPr>
      </p:pic>
    </p:spTree>
    <p:extLst>
      <p:ext uri="{BB962C8B-B14F-4D97-AF65-F5344CB8AC3E}">
        <p14:creationId xmlns:p14="http://schemas.microsoft.com/office/powerpoint/2010/main" val="189086460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NYC</a:t>
            </a:r>
          </a:p>
        </p:txBody>
      </p:sp>
      <p:sp>
        <p:nvSpPr>
          <p:cNvPr id="3" name="Content Placeholder 2"/>
          <p:cNvSpPr>
            <a:spLocks noGrp="1"/>
          </p:cNvSpPr>
          <p:nvPr>
            <p:ph sz="half" idx="1"/>
          </p:nvPr>
        </p:nvSpPr>
        <p:spPr/>
        <p:txBody>
          <a:bodyPr/>
          <a:lstStyle/>
          <a:p>
            <a:pPr marL="0" indent="0" algn="ctr">
              <a:buNone/>
            </a:pPr>
            <a:r>
              <a:rPr lang="en-US" dirty="0"/>
              <a:t>Atmospheric Model Output</a:t>
            </a:r>
          </a:p>
          <a:p>
            <a:endParaRPr lang="en-US" dirty="0"/>
          </a:p>
        </p:txBody>
      </p:sp>
      <p:sp>
        <p:nvSpPr>
          <p:cNvPr id="4" name="Content Placeholder 3"/>
          <p:cNvSpPr>
            <a:spLocks noGrp="1"/>
          </p:cNvSpPr>
          <p:nvPr>
            <p:ph sz="half" idx="2"/>
          </p:nvPr>
        </p:nvSpPr>
        <p:spPr/>
        <p:txBody>
          <a:bodyPr/>
          <a:lstStyle/>
          <a:p>
            <a:pPr marL="0" indent="0" algn="ctr">
              <a:buNone/>
            </a:pPr>
            <a:r>
              <a:rPr lang="en-US" dirty="0"/>
              <a:t>Land Surface Model Output</a:t>
            </a:r>
          </a:p>
        </p:txBody>
      </p:sp>
      <p:pic>
        <p:nvPicPr>
          <p:cNvPr id="8" name="Picture 7"/>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8816" y="2284233"/>
            <a:ext cx="4900366" cy="3675275"/>
          </a:xfrm>
          <a:prstGeom prst="rect">
            <a:avLst/>
          </a:prstGeom>
        </p:spPr>
      </p:pic>
      <p:pic>
        <p:nvPicPr>
          <p:cNvPr id="10" name="Picture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10852" y="2284233"/>
            <a:ext cx="4904295" cy="3678221"/>
          </a:xfrm>
          <a:prstGeom prst="rect">
            <a:avLst/>
          </a:prstGeom>
        </p:spPr>
      </p:pic>
    </p:spTree>
    <p:extLst>
      <p:ext uri="{BB962C8B-B14F-4D97-AF65-F5344CB8AC3E}">
        <p14:creationId xmlns:p14="http://schemas.microsoft.com/office/powerpoint/2010/main" val="77361656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078" t="741" r="4180" b="2879"/>
          <a:stretch/>
        </p:blipFill>
        <p:spPr>
          <a:xfrm>
            <a:off x="268353" y="84781"/>
            <a:ext cx="3737113" cy="3269974"/>
          </a:xfrm>
          <a:prstGeom prst="rect">
            <a:avLst/>
          </a:prstGeom>
        </p:spPr>
      </p:pic>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l="16572" t="2678" r="4989" b="5438"/>
          <a:stretch/>
        </p:blipFill>
        <p:spPr>
          <a:xfrm>
            <a:off x="4195934" y="179501"/>
            <a:ext cx="3737114" cy="3090473"/>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l="16430" r="4235" b="4983"/>
          <a:stretch/>
        </p:blipFill>
        <p:spPr>
          <a:xfrm>
            <a:off x="8123515" y="84781"/>
            <a:ext cx="3793501" cy="3185193"/>
          </a:xfrm>
          <a:prstGeom prst="rect">
            <a:avLst/>
          </a:prstGeom>
        </p:spPr>
      </p:pic>
      <p:pic>
        <p:nvPicPr>
          <p:cNvPr id="9" name="Picture 8"/>
          <p:cNvPicPr>
            <a:picLocks noChangeAspect="1"/>
          </p:cNvPicPr>
          <p:nvPr/>
        </p:nvPicPr>
        <p:blipFill rotWithShape="1">
          <a:blip r:embed="rId5">
            <a:extLst>
              <a:ext uri="{28A0092B-C50C-407E-A947-70E740481C1C}">
                <a14:useLocalDpi xmlns:a14="http://schemas.microsoft.com/office/drawing/2010/main" val="0"/>
              </a:ext>
            </a:extLst>
          </a:blip>
          <a:srcRect l="12853" r="3939" b="5342"/>
          <a:stretch/>
        </p:blipFill>
        <p:spPr>
          <a:xfrm>
            <a:off x="8123515" y="3354754"/>
            <a:ext cx="3674232" cy="3319671"/>
          </a:xfrm>
          <a:prstGeom prst="rect">
            <a:avLst/>
          </a:prstGeom>
        </p:spPr>
      </p:pic>
      <p:pic>
        <p:nvPicPr>
          <p:cNvPr id="11" name="Picture 10"/>
          <p:cNvPicPr>
            <a:picLocks noChangeAspect="1"/>
          </p:cNvPicPr>
          <p:nvPr/>
        </p:nvPicPr>
        <p:blipFill rotWithShape="1">
          <a:blip r:embed="rId6">
            <a:extLst>
              <a:ext uri="{28A0092B-C50C-407E-A947-70E740481C1C}">
                <a14:useLocalDpi xmlns:a14="http://schemas.microsoft.com/office/drawing/2010/main" val="0"/>
              </a:ext>
            </a:extLst>
          </a:blip>
          <a:srcRect l="14098" r="3333" b="4647"/>
          <a:stretch/>
        </p:blipFill>
        <p:spPr>
          <a:xfrm>
            <a:off x="268354" y="3354754"/>
            <a:ext cx="3655980" cy="3319671"/>
          </a:xfrm>
          <a:prstGeom prst="rect">
            <a:avLst/>
          </a:prstGeom>
        </p:spPr>
      </p:pic>
      <p:pic>
        <p:nvPicPr>
          <p:cNvPr id="13" name="Picture 12"/>
          <p:cNvPicPr>
            <a:picLocks noChangeAspect="1"/>
          </p:cNvPicPr>
          <p:nvPr/>
        </p:nvPicPr>
        <p:blipFill rotWithShape="1">
          <a:blip r:embed="rId7">
            <a:extLst>
              <a:ext uri="{28A0092B-C50C-407E-A947-70E740481C1C}">
                <a14:useLocalDpi xmlns:a14="http://schemas.microsoft.com/office/drawing/2010/main" val="0"/>
              </a:ext>
            </a:extLst>
          </a:blip>
          <a:srcRect l="13541" r="3722" b="4488"/>
          <a:stretch/>
        </p:blipFill>
        <p:spPr>
          <a:xfrm>
            <a:off x="4195934" y="3354754"/>
            <a:ext cx="3655980" cy="3319671"/>
          </a:xfrm>
          <a:prstGeom prst="rect">
            <a:avLst/>
          </a:prstGeom>
        </p:spPr>
      </p:pic>
    </p:spTree>
    <p:extLst>
      <p:ext uri="{BB962C8B-B14F-4D97-AF65-F5344CB8AC3E}">
        <p14:creationId xmlns:p14="http://schemas.microsoft.com/office/powerpoint/2010/main" val="160659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l="16078" t="741" r="4180" b="2879"/>
          <a:stretch/>
        </p:blipFill>
        <p:spPr>
          <a:xfrm>
            <a:off x="268353" y="84781"/>
            <a:ext cx="3737113" cy="3269974"/>
          </a:xfrm>
          <a:prstGeom prst="rect">
            <a:avLst/>
          </a:prstGeom>
        </p:spPr>
      </p:pic>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l="15887" t="4676" r="17263" b="3439"/>
          <a:stretch/>
        </p:blipFill>
        <p:spPr>
          <a:xfrm>
            <a:off x="268353" y="3354754"/>
            <a:ext cx="3130830" cy="3362369"/>
          </a:xfrm>
          <a:prstGeom prst="rect">
            <a:avLst/>
          </a:prstGeom>
        </p:spPr>
      </p:pic>
    </p:spTree>
    <p:extLst>
      <p:ext uri="{BB962C8B-B14F-4D97-AF65-F5344CB8AC3E}">
        <p14:creationId xmlns:p14="http://schemas.microsoft.com/office/powerpoint/2010/main" val="277177293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572" t="2678" r="4989" b="5438"/>
          <a:stretch/>
        </p:blipFill>
        <p:spPr>
          <a:xfrm>
            <a:off x="177205" y="109330"/>
            <a:ext cx="3737114" cy="309047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6800" t="5742" r="18880" b="4306"/>
          <a:stretch/>
        </p:blipFill>
        <p:spPr>
          <a:xfrm>
            <a:off x="177205" y="3365626"/>
            <a:ext cx="3003238" cy="3267368"/>
          </a:xfrm>
          <a:prstGeom prst="rect">
            <a:avLst/>
          </a:prstGeom>
        </p:spPr>
      </p:pic>
      <p:pic>
        <p:nvPicPr>
          <p:cNvPr id="4" name="Picture 3"/>
          <p:cNvPicPr>
            <a:picLocks noChangeAspect="1"/>
          </p:cNvPicPr>
          <p:nvPr/>
        </p:nvPicPr>
        <p:blipFill rotWithShape="1">
          <a:blip r:embed="rId4">
            <a:extLst>
              <a:ext uri="{28A0092B-C50C-407E-A947-70E740481C1C}">
                <a14:useLocalDpi xmlns:a14="http://schemas.microsoft.com/office/drawing/2010/main" val="0"/>
              </a:ext>
            </a:extLst>
          </a:blip>
          <a:srcRect l="17392" t="7044" r="18826" b="4609"/>
          <a:stretch/>
        </p:blipFill>
        <p:spPr>
          <a:xfrm>
            <a:off x="3180443" y="3412860"/>
            <a:ext cx="2893957" cy="3220134"/>
          </a:xfrm>
          <a:prstGeom prst="rect">
            <a:avLst/>
          </a:prstGeom>
        </p:spPr>
      </p:pic>
      <p:pic>
        <p:nvPicPr>
          <p:cNvPr id="5" name="Picture 4"/>
          <p:cNvPicPr>
            <a:picLocks noChangeAspect="1"/>
          </p:cNvPicPr>
          <p:nvPr/>
        </p:nvPicPr>
        <p:blipFill rotWithShape="1">
          <a:blip r:embed="rId5">
            <a:extLst>
              <a:ext uri="{28A0092B-C50C-407E-A947-70E740481C1C}">
                <a14:useLocalDpi xmlns:a14="http://schemas.microsoft.com/office/drawing/2010/main" val="0"/>
              </a:ext>
            </a:extLst>
          </a:blip>
          <a:srcRect l="17348" t="7392" r="18739" b="4261"/>
          <a:stretch/>
        </p:blipFill>
        <p:spPr>
          <a:xfrm>
            <a:off x="6074400" y="3412860"/>
            <a:ext cx="2974270" cy="3220134"/>
          </a:xfrm>
          <a:prstGeom prst="rect">
            <a:avLst/>
          </a:prstGeom>
        </p:spPr>
      </p:pic>
      <p:pic>
        <p:nvPicPr>
          <p:cNvPr id="6" name="Picture 5"/>
          <p:cNvPicPr>
            <a:picLocks noChangeAspect="1"/>
          </p:cNvPicPr>
          <p:nvPr/>
        </p:nvPicPr>
        <p:blipFill rotWithShape="1">
          <a:blip r:embed="rId6">
            <a:extLst>
              <a:ext uri="{28A0092B-C50C-407E-A947-70E740481C1C}">
                <a14:useLocalDpi xmlns:a14="http://schemas.microsoft.com/office/drawing/2010/main" val="0"/>
              </a:ext>
            </a:extLst>
          </a:blip>
          <a:srcRect l="17086" t="6522" r="18869" b="4434"/>
          <a:stretch/>
        </p:blipFill>
        <p:spPr>
          <a:xfrm>
            <a:off x="9048670" y="3365626"/>
            <a:ext cx="3031437" cy="3267368"/>
          </a:xfrm>
          <a:prstGeom prst="rect">
            <a:avLst/>
          </a:prstGeom>
        </p:spPr>
      </p:pic>
    </p:spTree>
    <p:extLst>
      <p:ext uri="{BB962C8B-B14F-4D97-AF65-F5344CB8AC3E}">
        <p14:creationId xmlns:p14="http://schemas.microsoft.com/office/powerpoint/2010/main" val="21414168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a:t>Methodology</a:t>
            </a:r>
          </a:p>
        </p:txBody>
      </p:sp>
      <p:sp>
        <p:nvSpPr>
          <p:cNvPr id="3" name="Content Placeholder 2"/>
          <p:cNvSpPr>
            <a:spLocks noGrp="1"/>
          </p:cNvSpPr>
          <p:nvPr>
            <p:ph idx="1"/>
          </p:nvPr>
        </p:nvSpPr>
        <p:spPr/>
        <p:txBody>
          <a:bodyPr/>
          <a:lstStyle/>
          <a:p>
            <a:r>
              <a:rPr lang="en-US" dirty="0"/>
              <a:t>Domains</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3108270760"/>
              </p:ext>
            </p:extLst>
          </p:nvPr>
        </p:nvGraphicFramePr>
        <p:xfrm>
          <a:off x="1896718" y="2703442"/>
          <a:ext cx="8398564" cy="1848680"/>
        </p:xfrm>
        <a:graphic>
          <a:graphicData uri="http://schemas.openxmlformats.org/drawingml/2006/table">
            <a:tbl>
              <a:tblPr firstRow="1" firstCol="1" bandRow="1">
                <a:tableStyleId>{5C22544A-7EE6-4342-B048-85BDC9FD1C3A}</a:tableStyleId>
              </a:tblPr>
              <a:tblGrid>
                <a:gridCol w="1734443">
                  <a:extLst>
                    <a:ext uri="{9D8B030D-6E8A-4147-A177-3AD203B41FA5}">
                      <a16:colId xmlns:a16="http://schemas.microsoft.com/office/drawing/2014/main" val="3160080476"/>
                    </a:ext>
                  </a:extLst>
                </a:gridCol>
                <a:gridCol w="2121572">
                  <a:extLst>
                    <a:ext uri="{9D8B030D-6E8A-4147-A177-3AD203B41FA5}">
                      <a16:colId xmlns:a16="http://schemas.microsoft.com/office/drawing/2014/main" val="4069894161"/>
                    </a:ext>
                  </a:extLst>
                </a:gridCol>
                <a:gridCol w="2224593">
                  <a:extLst>
                    <a:ext uri="{9D8B030D-6E8A-4147-A177-3AD203B41FA5}">
                      <a16:colId xmlns:a16="http://schemas.microsoft.com/office/drawing/2014/main" val="4046031649"/>
                    </a:ext>
                  </a:extLst>
                </a:gridCol>
                <a:gridCol w="2317956">
                  <a:extLst>
                    <a:ext uri="{9D8B030D-6E8A-4147-A177-3AD203B41FA5}">
                      <a16:colId xmlns:a16="http://schemas.microsoft.com/office/drawing/2014/main" val="3095962675"/>
                    </a:ext>
                  </a:extLst>
                </a:gridCol>
              </a:tblGrid>
              <a:tr h="369736">
                <a:tc>
                  <a:txBody>
                    <a:bodyPr/>
                    <a:lstStyle/>
                    <a:p>
                      <a:pPr marL="0" marR="0" algn="ctr">
                        <a:lnSpc>
                          <a:spcPct val="107000"/>
                        </a:lnSpc>
                        <a:spcBef>
                          <a:spcPts val="0"/>
                        </a:spcBef>
                        <a:spcAft>
                          <a:spcPts val="0"/>
                        </a:spcAft>
                      </a:pPr>
                      <a:r>
                        <a:rPr lang="en-US" sz="1200">
                          <a:effectLst/>
                        </a:rPr>
                        <a:t>Area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Lat Bounds(min, max)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Lon Bounds (min, max)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RegCM B.C.s (lat,lon)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18846359"/>
                  </a:ext>
                </a:extLst>
              </a:tr>
              <a:tr h="369736">
                <a:tc>
                  <a:txBody>
                    <a:bodyPr/>
                    <a:lstStyle/>
                    <a:p>
                      <a:pPr marL="0" marR="0" algn="ctr">
                        <a:lnSpc>
                          <a:spcPct val="107000"/>
                        </a:lnSpc>
                        <a:spcBef>
                          <a:spcPts val="0"/>
                        </a:spcBef>
                        <a:spcAft>
                          <a:spcPts val="0"/>
                        </a:spcAft>
                      </a:pPr>
                      <a:r>
                        <a:rPr lang="en-US" sz="1200">
                          <a:effectLst/>
                        </a:rPr>
                        <a:t>Northeast Region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37, 48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-79,-67</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Same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4284548959"/>
                  </a:ext>
                </a:extLst>
              </a:tr>
              <a:tr h="369736">
                <a:tc>
                  <a:txBody>
                    <a:bodyPr/>
                    <a:lstStyle/>
                    <a:p>
                      <a:pPr marL="0" marR="0" algn="ctr">
                        <a:lnSpc>
                          <a:spcPct val="107000"/>
                        </a:lnSpc>
                        <a:spcBef>
                          <a:spcPts val="0"/>
                        </a:spcBef>
                        <a:spcAft>
                          <a:spcPts val="0"/>
                        </a:spcAft>
                      </a:pPr>
                      <a:r>
                        <a:rPr lang="en-US" sz="1200">
                          <a:effectLst/>
                        </a:rPr>
                        <a:t>Tri-State Area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38.7,43.5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-75.3,-70.3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Same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268469858"/>
                  </a:ext>
                </a:extLst>
              </a:tr>
              <a:tr h="369736">
                <a:tc>
                  <a:txBody>
                    <a:bodyPr/>
                    <a:lstStyle/>
                    <a:p>
                      <a:pPr marL="0" marR="0" algn="ctr">
                        <a:lnSpc>
                          <a:spcPct val="107000"/>
                        </a:lnSpc>
                        <a:spcBef>
                          <a:spcPts val="0"/>
                        </a:spcBef>
                        <a:spcAft>
                          <a:spcPts val="0"/>
                        </a:spcAft>
                      </a:pPr>
                      <a:r>
                        <a:rPr lang="en-US" sz="1200">
                          <a:effectLst/>
                        </a:rPr>
                        <a:t>Boston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42.18,42.57</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-71.19,-70.98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(41.9,42.9), (-71.6,-70.6)</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31434330"/>
                  </a:ext>
                </a:extLst>
              </a:tr>
              <a:tr h="369736">
                <a:tc>
                  <a:txBody>
                    <a:bodyPr/>
                    <a:lstStyle/>
                    <a:p>
                      <a:pPr marL="0" marR="0" algn="ctr">
                        <a:lnSpc>
                          <a:spcPct val="107000"/>
                        </a:lnSpc>
                        <a:spcBef>
                          <a:spcPts val="0"/>
                        </a:spcBef>
                        <a:spcAft>
                          <a:spcPts val="0"/>
                        </a:spcAft>
                      </a:pPr>
                      <a:r>
                        <a:rPr lang="en-US" sz="1200">
                          <a:effectLst/>
                        </a:rPr>
                        <a:t>NYC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40.47,40.94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-74.11,-73.68</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(40.4,41.4), (-74.5,-73.5)</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012480110"/>
                  </a:ext>
                </a:extLst>
              </a:tr>
            </a:tbl>
          </a:graphicData>
        </a:graphic>
      </p:graphicFrame>
    </p:spTree>
    <p:extLst>
      <p:ext uri="{BB962C8B-B14F-4D97-AF65-F5344CB8AC3E}">
        <p14:creationId xmlns:p14="http://schemas.microsoft.com/office/powerpoint/2010/main" val="158097601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a:extLst>
              <a:ext uri="{28A0092B-C50C-407E-A947-70E740481C1C}">
                <a14:useLocalDpi xmlns:a14="http://schemas.microsoft.com/office/drawing/2010/main" val="0"/>
              </a:ext>
            </a:extLst>
          </a:blip>
          <a:srcRect l="16430" r="4235" b="4983"/>
          <a:stretch/>
        </p:blipFill>
        <p:spPr>
          <a:xfrm>
            <a:off x="69574" y="89452"/>
            <a:ext cx="3793501" cy="3185193"/>
          </a:xfrm>
          <a:prstGeom prst="rect">
            <a:avLst/>
          </a:prstGeom>
        </p:spPr>
      </p:pic>
      <p:pic>
        <p:nvPicPr>
          <p:cNvPr id="3" name="Picture 2"/>
          <p:cNvPicPr>
            <a:picLocks noChangeAspect="1"/>
          </p:cNvPicPr>
          <p:nvPr/>
        </p:nvPicPr>
        <p:blipFill rotWithShape="1">
          <a:blip r:embed="rId3">
            <a:extLst>
              <a:ext uri="{28A0092B-C50C-407E-A947-70E740481C1C}">
                <a14:useLocalDpi xmlns:a14="http://schemas.microsoft.com/office/drawing/2010/main" val="0"/>
              </a:ext>
            </a:extLst>
          </a:blip>
          <a:srcRect l="17348" t="6348" r="18609" b="4782"/>
          <a:stretch/>
        </p:blipFill>
        <p:spPr>
          <a:xfrm>
            <a:off x="99391" y="3384032"/>
            <a:ext cx="3101009" cy="3307415"/>
          </a:xfrm>
          <a:prstGeom prst="rect">
            <a:avLst/>
          </a:prstGeom>
        </p:spPr>
      </p:pic>
    </p:spTree>
    <p:extLst>
      <p:ext uri="{BB962C8B-B14F-4D97-AF65-F5344CB8AC3E}">
        <p14:creationId xmlns:p14="http://schemas.microsoft.com/office/powerpoint/2010/main" val="59041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69342" y="315428"/>
            <a:ext cx="11089257" cy="877079"/>
          </a:xfrm>
        </p:spPr>
        <p:txBody>
          <a:bodyPr/>
          <a:lstStyle/>
          <a:p>
            <a:pPr algn="ctr"/>
            <a:r>
              <a:rPr lang="en-US" dirty="0"/>
              <a:t>Methodology</a:t>
            </a:r>
          </a:p>
        </p:txBody>
      </p:sp>
      <p:sp>
        <p:nvSpPr>
          <p:cNvPr id="3" name="Content Placeholder 2"/>
          <p:cNvSpPr>
            <a:spLocks noGrp="1"/>
          </p:cNvSpPr>
          <p:nvPr>
            <p:ph idx="1"/>
          </p:nvPr>
        </p:nvSpPr>
        <p:spPr>
          <a:xfrm>
            <a:off x="569343" y="1610139"/>
            <a:ext cx="11197087" cy="4901027"/>
          </a:xfrm>
        </p:spPr>
        <p:txBody>
          <a:bodyPr/>
          <a:lstStyle/>
          <a:p>
            <a:r>
              <a:rPr lang="en-US" dirty="0"/>
              <a:t>Objective 1</a:t>
            </a:r>
          </a:p>
          <a:p>
            <a:pPr lvl="1"/>
            <a:r>
              <a:rPr lang="en-US" dirty="0"/>
              <a:t>Select desired stations in BOS and NYC and download GHCN station data (1997-2016). Quality control of data, look for missing data (days, months, years, etc.). Choose stations with continuous data throughout period.</a:t>
            </a:r>
          </a:p>
          <a:p>
            <a:pPr lvl="1"/>
            <a:r>
              <a:rPr lang="en-US" dirty="0"/>
              <a:t>Determine matching grid cell in gridded </a:t>
            </a:r>
            <a:r>
              <a:rPr lang="en-US" dirty="0" err="1"/>
              <a:t>MetData</a:t>
            </a:r>
            <a:r>
              <a:rPr lang="en-US" dirty="0"/>
              <a:t> dataset, and average the precipitation values over that grid cell to get one representative point.</a:t>
            </a:r>
          </a:p>
          <a:p>
            <a:pPr lvl="1"/>
            <a:r>
              <a:rPr lang="en-US" dirty="0"/>
              <a:t>Compare GHCN station data with grid-averaged </a:t>
            </a:r>
            <a:r>
              <a:rPr lang="en-US" dirty="0" err="1"/>
              <a:t>MetData</a:t>
            </a:r>
            <a:r>
              <a:rPr lang="en-US" dirty="0"/>
              <a:t> at daily timescale, and isolate one year to compare trends at daily timescale. If </a:t>
            </a:r>
            <a:r>
              <a:rPr lang="en-US" dirty="0" err="1"/>
              <a:t>MetData</a:t>
            </a:r>
            <a:r>
              <a:rPr lang="en-US" dirty="0"/>
              <a:t> effectively captures observed precipitation, use </a:t>
            </a:r>
            <a:r>
              <a:rPr lang="en-US" dirty="0" err="1"/>
              <a:t>MetData</a:t>
            </a:r>
            <a:r>
              <a:rPr lang="en-US" dirty="0"/>
              <a:t> for comparison between stations.</a:t>
            </a:r>
          </a:p>
          <a:p>
            <a:pPr lvl="1"/>
            <a:r>
              <a:rPr lang="en-US" dirty="0"/>
              <a:t>Determine if any significant differences exist between individual stations and between individual stations and the city average across a grid containing all stations by conducting ANOVA analysis.</a:t>
            </a:r>
          </a:p>
          <a:p>
            <a:pPr lvl="1"/>
            <a:endParaRPr lang="en-US" dirty="0"/>
          </a:p>
        </p:txBody>
      </p:sp>
    </p:spTree>
    <p:extLst>
      <p:ext uri="{BB962C8B-B14F-4D97-AF65-F5344CB8AC3E}">
        <p14:creationId xmlns:p14="http://schemas.microsoft.com/office/powerpoint/2010/main" val="29611505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14067" y="119270"/>
            <a:ext cx="11413498" cy="1053921"/>
          </a:xfrm>
        </p:spPr>
        <p:txBody>
          <a:bodyPr/>
          <a:lstStyle/>
          <a:p>
            <a:pPr algn="ctr"/>
            <a:r>
              <a:rPr lang="en-US" dirty="0"/>
              <a:t>Methodology</a:t>
            </a:r>
          </a:p>
        </p:txBody>
      </p:sp>
      <p:sp>
        <p:nvSpPr>
          <p:cNvPr id="3" name="Content Placeholder 2"/>
          <p:cNvSpPr>
            <a:spLocks noGrp="1"/>
          </p:cNvSpPr>
          <p:nvPr>
            <p:ph idx="1"/>
          </p:nvPr>
        </p:nvSpPr>
        <p:spPr>
          <a:xfrm>
            <a:off x="414067" y="1173192"/>
            <a:ext cx="11542143" cy="5555412"/>
          </a:xfrm>
        </p:spPr>
        <p:txBody>
          <a:bodyPr>
            <a:normAutofit lnSpcReduction="10000"/>
          </a:bodyPr>
          <a:lstStyle/>
          <a:p>
            <a:r>
              <a:rPr lang="en-US" dirty="0"/>
              <a:t>Objective 2</a:t>
            </a:r>
          </a:p>
          <a:p>
            <a:pPr lvl="1"/>
            <a:r>
              <a:rPr lang="en-US" dirty="0"/>
              <a:t>Define boundaries for all four study domains and find annual averages for each.</a:t>
            </a:r>
          </a:p>
          <a:p>
            <a:pPr lvl="1"/>
            <a:r>
              <a:rPr lang="en-US" dirty="0"/>
              <a:t>Plot annual average precipitation over 1991-2005 (same years as GCM runs)</a:t>
            </a:r>
          </a:p>
          <a:p>
            <a:pPr lvl="1"/>
            <a:r>
              <a:rPr lang="en-US" dirty="0"/>
              <a:t>Conduct ANOVA analysis between regions to determine if any differences between the means are significant </a:t>
            </a:r>
          </a:p>
          <a:p>
            <a:r>
              <a:rPr lang="en-US" dirty="0"/>
              <a:t>Objective 3</a:t>
            </a:r>
          </a:p>
          <a:p>
            <a:pPr lvl="1"/>
            <a:r>
              <a:rPr lang="en-US" dirty="0"/>
              <a:t>Compare historical GCM runs output with </a:t>
            </a:r>
            <a:r>
              <a:rPr lang="en-US" dirty="0" err="1"/>
              <a:t>MetData</a:t>
            </a:r>
            <a:r>
              <a:rPr lang="en-US" dirty="0"/>
              <a:t> for 1991-2005, area-averaged annual precipitation with the same boundaries for each study domain</a:t>
            </a:r>
          </a:p>
          <a:p>
            <a:pPr lvl="1"/>
            <a:r>
              <a:rPr lang="en-US" dirty="0"/>
              <a:t>If no obvious correlation in </a:t>
            </a:r>
            <a:r>
              <a:rPr lang="en-US" dirty="0" err="1"/>
              <a:t>interannual</a:t>
            </a:r>
            <a:r>
              <a:rPr lang="en-US" dirty="0"/>
              <a:t> precipitation variability, choose one GCM for bias correction.</a:t>
            </a:r>
          </a:p>
          <a:p>
            <a:r>
              <a:rPr lang="en-US" dirty="0"/>
              <a:t>Objective 4</a:t>
            </a:r>
          </a:p>
          <a:p>
            <a:pPr lvl="1"/>
            <a:r>
              <a:rPr lang="en-US" dirty="0"/>
              <a:t>Choose GCM (CCSM4) and correct bias based on difference between historical model projection and observed precipitation (1991-2005) for each domain</a:t>
            </a:r>
          </a:p>
          <a:p>
            <a:pPr lvl="1"/>
            <a:r>
              <a:rPr lang="en-US" dirty="0"/>
              <a:t>Plot historical GCM run and bias-corrected GCM output, and future model projection and future bias-corrected GCM projection (2041-2060)</a:t>
            </a:r>
          </a:p>
          <a:p>
            <a:pPr lvl="1"/>
            <a:endParaRPr lang="en-US" dirty="0"/>
          </a:p>
        </p:txBody>
      </p:sp>
    </p:spTree>
    <p:extLst>
      <p:ext uri="{BB962C8B-B14F-4D97-AF65-F5344CB8AC3E}">
        <p14:creationId xmlns:p14="http://schemas.microsoft.com/office/powerpoint/2010/main" val="4029387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355187"/>
            <a:ext cx="10515600" cy="907084"/>
          </a:xfrm>
        </p:spPr>
        <p:txBody>
          <a:bodyPr/>
          <a:lstStyle/>
          <a:p>
            <a:pPr algn="ctr"/>
            <a:r>
              <a:rPr lang="en-US" dirty="0"/>
              <a:t>Methodology</a:t>
            </a:r>
          </a:p>
        </p:txBody>
      </p:sp>
      <p:sp>
        <p:nvSpPr>
          <p:cNvPr id="3" name="Content Placeholder 2"/>
          <p:cNvSpPr>
            <a:spLocks noGrp="1"/>
          </p:cNvSpPr>
          <p:nvPr>
            <p:ph idx="1"/>
          </p:nvPr>
        </p:nvSpPr>
        <p:spPr>
          <a:xfrm>
            <a:off x="838200" y="1500996"/>
            <a:ext cx="10515600" cy="5010170"/>
          </a:xfrm>
        </p:spPr>
        <p:txBody>
          <a:bodyPr/>
          <a:lstStyle/>
          <a:p>
            <a:r>
              <a:rPr lang="en-US" dirty="0"/>
              <a:t>Objective 5</a:t>
            </a:r>
          </a:p>
          <a:p>
            <a:pPr lvl="1"/>
            <a:r>
              <a:rPr lang="en-US" dirty="0"/>
              <a:t>Choose event within time period (1991-2005) to investigate.</a:t>
            </a:r>
          </a:p>
          <a:p>
            <a:pPr lvl="1"/>
            <a:r>
              <a:rPr lang="en-US" dirty="0"/>
              <a:t>Run RCM3 from 2005100700 to 2005101200</a:t>
            </a:r>
          </a:p>
          <a:p>
            <a:pPr lvl="1"/>
            <a:r>
              <a:rPr lang="en-US" dirty="0"/>
              <a:t>Compare resulting precipitation patterns and average precipitation per 3 hour increment and daily for both ATM and SRF output over all study areas</a:t>
            </a:r>
          </a:p>
          <a:p>
            <a:pPr lvl="1"/>
            <a:r>
              <a:rPr lang="en-US" dirty="0"/>
              <a:t>Compare RCM output with observations over period (daily) for all domains</a:t>
            </a:r>
          </a:p>
          <a:p>
            <a:pPr lvl="1"/>
            <a:r>
              <a:rPr lang="en-US" dirty="0"/>
              <a:t>Compare GCM output with observations over period (daily) for all domains</a:t>
            </a:r>
          </a:p>
          <a:p>
            <a:pPr marL="457200" lvl="1" indent="0">
              <a:buNone/>
            </a:pPr>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1047591737"/>
              </p:ext>
            </p:extLst>
          </p:nvPr>
        </p:nvGraphicFramePr>
        <p:xfrm>
          <a:off x="3479165" y="4453385"/>
          <a:ext cx="5233670" cy="2152777"/>
        </p:xfrm>
        <a:graphic>
          <a:graphicData uri="http://schemas.openxmlformats.org/drawingml/2006/table">
            <a:tbl>
              <a:tblPr firstRow="1" firstCol="1" bandRow="1">
                <a:tableStyleId>{5C22544A-7EE6-4342-B048-85BDC9FD1C3A}</a:tableStyleId>
              </a:tblPr>
              <a:tblGrid>
                <a:gridCol w="696595">
                  <a:extLst>
                    <a:ext uri="{9D8B030D-6E8A-4147-A177-3AD203B41FA5}">
                      <a16:colId xmlns:a16="http://schemas.microsoft.com/office/drawing/2014/main" val="3366770162"/>
                    </a:ext>
                  </a:extLst>
                </a:gridCol>
                <a:gridCol w="984885">
                  <a:extLst>
                    <a:ext uri="{9D8B030D-6E8A-4147-A177-3AD203B41FA5}">
                      <a16:colId xmlns:a16="http://schemas.microsoft.com/office/drawing/2014/main" val="3447595296"/>
                    </a:ext>
                  </a:extLst>
                </a:gridCol>
                <a:gridCol w="3552190">
                  <a:extLst>
                    <a:ext uri="{9D8B030D-6E8A-4147-A177-3AD203B41FA5}">
                      <a16:colId xmlns:a16="http://schemas.microsoft.com/office/drawing/2014/main" val="495496808"/>
                    </a:ext>
                  </a:extLst>
                </a:gridCol>
              </a:tblGrid>
              <a:tr h="0">
                <a:tc>
                  <a:txBody>
                    <a:bodyPr/>
                    <a:lstStyle/>
                    <a:p>
                      <a:pPr marL="0" marR="0" algn="ctr">
                        <a:lnSpc>
                          <a:spcPct val="107000"/>
                        </a:lnSpc>
                        <a:spcBef>
                          <a:spcPts val="0"/>
                        </a:spcBef>
                        <a:spcAft>
                          <a:spcPts val="0"/>
                        </a:spcAft>
                      </a:pPr>
                      <a:r>
                        <a:rPr lang="en-US" sz="1200">
                          <a:effectLst/>
                        </a:rPr>
                        <a:t>iproj</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LAMCON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Map projection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9309775"/>
                  </a:ext>
                </a:extLst>
              </a:tr>
              <a:tr h="0">
                <a:tc>
                  <a:txBody>
                    <a:bodyPr/>
                    <a:lstStyle/>
                    <a:p>
                      <a:pPr marL="0" marR="0" algn="ctr">
                        <a:lnSpc>
                          <a:spcPct val="107000"/>
                        </a:lnSpc>
                        <a:spcBef>
                          <a:spcPts val="0"/>
                        </a:spcBef>
                        <a:spcAft>
                          <a:spcPts val="0"/>
                        </a:spcAft>
                      </a:pPr>
                      <a:r>
                        <a:rPr lang="en-US" sz="1200">
                          <a:effectLst/>
                        </a:rPr>
                        <a:t>iy</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74</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 grid points in y direction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36974483"/>
                  </a:ext>
                </a:extLst>
              </a:tr>
              <a:tr h="187071">
                <a:tc>
                  <a:txBody>
                    <a:bodyPr/>
                    <a:lstStyle/>
                    <a:p>
                      <a:pPr marL="0" marR="0" algn="ctr">
                        <a:lnSpc>
                          <a:spcPct val="107000"/>
                        </a:lnSpc>
                        <a:spcBef>
                          <a:spcPts val="0"/>
                        </a:spcBef>
                        <a:spcAft>
                          <a:spcPts val="0"/>
                        </a:spcAft>
                      </a:pPr>
                      <a:r>
                        <a:rPr lang="en-US" sz="1200">
                          <a:effectLst/>
                        </a:rPr>
                        <a:t>jx</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85</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 grid points in x direction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950014539"/>
                  </a:ext>
                </a:extLst>
              </a:tr>
              <a:tr h="0">
                <a:tc>
                  <a:txBody>
                    <a:bodyPr/>
                    <a:lstStyle/>
                    <a:p>
                      <a:pPr marL="0" marR="0" algn="ctr">
                        <a:lnSpc>
                          <a:spcPct val="107000"/>
                        </a:lnSpc>
                        <a:spcBef>
                          <a:spcPts val="0"/>
                        </a:spcBef>
                        <a:spcAft>
                          <a:spcPts val="0"/>
                        </a:spcAft>
                      </a:pPr>
                      <a:r>
                        <a:rPr lang="en-US" sz="1200">
                          <a:effectLst/>
                        </a:rPr>
                        <a:t>ds</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60.0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Grid point separation (km)</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718165869"/>
                  </a:ext>
                </a:extLst>
              </a:tr>
              <a:tr h="0">
                <a:tc>
                  <a:txBody>
                    <a:bodyPr/>
                    <a:lstStyle/>
                    <a:p>
                      <a:pPr marL="0" marR="0" algn="ctr">
                        <a:lnSpc>
                          <a:spcPct val="107000"/>
                        </a:lnSpc>
                        <a:spcBef>
                          <a:spcPts val="0"/>
                        </a:spcBef>
                        <a:spcAft>
                          <a:spcPts val="0"/>
                        </a:spcAft>
                      </a:pPr>
                      <a:r>
                        <a:rPr lang="en-US" sz="1200">
                          <a:effectLst/>
                        </a:rPr>
                        <a:t>clat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42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Central latitude of domain (deg)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347501024"/>
                  </a:ext>
                </a:extLst>
              </a:tr>
              <a:tr h="0">
                <a:tc>
                  <a:txBody>
                    <a:bodyPr/>
                    <a:lstStyle/>
                    <a:p>
                      <a:pPr marL="0" marR="0" algn="ctr">
                        <a:lnSpc>
                          <a:spcPct val="107000"/>
                        </a:lnSpc>
                        <a:spcBef>
                          <a:spcPts val="0"/>
                        </a:spcBef>
                        <a:spcAft>
                          <a:spcPts val="0"/>
                        </a:spcAft>
                      </a:pPr>
                      <a:r>
                        <a:rPr lang="en-US" sz="1200">
                          <a:effectLst/>
                        </a:rPr>
                        <a:t>clon</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-73</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Central longitude of domain (deg)</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84662265"/>
                  </a:ext>
                </a:extLst>
              </a:tr>
              <a:tr h="0">
                <a:tc>
                  <a:txBody>
                    <a:bodyPr/>
                    <a:lstStyle/>
                    <a:p>
                      <a:pPr marL="0" marR="0" algn="ctr">
                        <a:lnSpc>
                          <a:spcPct val="107000"/>
                        </a:lnSpc>
                        <a:spcBef>
                          <a:spcPts val="0"/>
                        </a:spcBef>
                        <a:spcAft>
                          <a:spcPts val="0"/>
                        </a:spcAft>
                      </a:pPr>
                      <a:r>
                        <a:rPr lang="en-US" sz="1200">
                          <a:effectLst/>
                        </a:rPr>
                        <a:t>ntypec</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10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Resolution of the global terrain and land-use data</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2764999082"/>
                  </a:ext>
                </a:extLst>
              </a:tr>
              <a:tr h="0">
                <a:tc>
                  <a:txBody>
                    <a:bodyPr/>
                    <a:lstStyle/>
                    <a:p>
                      <a:pPr marL="0" marR="0">
                        <a:lnSpc>
                          <a:spcPct val="107000"/>
                        </a:lnSpc>
                        <a:spcBef>
                          <a:spcPts val="0"/>
                        </a:spcBef>
                        <a:spcAft>
                          <a:spcPts val="0"/>
                        </a:spcAft>
                      </a:pPr>
                      <a:r>
                        <a:rPr lang="en-US" sz="1200">
                          <a:effectLst/>
                        </a:rPr>
                        <a:t>IDATE1</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2005100700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Simulation start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527578054"/>
                  </a:ext>
                </a:extLst>
              </a:tr>
              <a:tr h="0">
                <a:tc>
                  <a:txBody>
                    <a:bodyPr/>
                    <a:lstStyle/>
                    <a:p>
                      <a:pPr marL="0" marR="0" algn="ctr">
                        <a:lnSpc>
                          <a:spcPct val="107000"/>
                        </a:lnSpc>
                        <a:spcBef>
                          <a:spcPts val="0"/>
                        </a:spcBef>
                        <a:spcAft>
                          <a:spcPts val="0"/>
                        </a:spcAft>
                      </a:pPr>
                      <a:r>
                        <a:rPr lang="en-US" sz="1200">
                          <a:effectLst/>
                        </a:rPr>
                        <a:t>IDATE2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2005101200</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Simulation end date</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48043015"/>
                  </a:ext>
                </a:extLst>
              </a:tr>
              <a:tr h="0">
                <a:tc>
                  <a:txBody>
                    <a:bodyPr/>
                    <a:lstStyle/>
                    <a:p>
                      <a:pPr marL="0" marR="0" algn="ctr">
                        <a:lnSpc>
                          <a:spcPct val="107000"/>
                        </a:lnSpc>
                        <a:spcBef>
                          <a:spcPts val="0"/>
                        </a:spcBef>
                        <a:spcAft>
                          <a:spcPts val="0"/>
                        </a:spcAft>
                      </a:pPr>
                      <a:r>
                        <a:rPr lang="en-US" sz="1200">
                          <a:effectLst/>
                        </a:rPr>
                        <a:t>SSTTYP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OI_WK</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SST dataset</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836007088"/>
                  </a:ext>
                </a:extLst>
              </a:tr>
              <a:tr h="0">
                <a:tc>
                  <a:txBody>
                    <a:bodyPr/>
                    <a:lstStyle/>
                    <a:p>
                      <a:pPr marL="0" marR="0" algn="ctr">
                        <a:lnSpc>
                          <a:spcPct val="107000"/>
                        </a:lnSpc>
                        <a:spcBef>
                          <a:spcPts val="0"/>
                        </a:spcBef>
                        <a:spcAft>
                          <a:spcPts val="0"/>
                        </a:spcAft>
                      </a:pPr>
                      <a:r>
                        <a:rPr lang="en-US" sz="1200">
                          <a:effectLst/>
                        </a:rPr>
                        <a:t>DATTYP</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a:effectLst/>
                        </a:rPr>
                        <a:t>NNRP2</a:t>
                      </a:r>
                      <a:endParaRPr lang="en-US" sz="11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107000"/>
                        </a:lnSpc>
                        <a:spcBef>
                          <a:spcPts val="0"/>
                        </a:spcBef>
                        <a:spcAft>
                          <a:spcPts val="0"/>
                        </a:spcAft>
                      </a:pPr>
                      <a:r>
                        <a:rPr lang="en-US" sz="1200" dirty="0">
                          <a:effectLst/>
                        </a:rPr>
                        <a:t>Global analysis dataset</a:t>
                      </a: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656623404"/>
                  </a:ext>
                </a:extLst>
              </a:tr>
            </a:tbl>
          </a:graphicData>
        </a:graphic>
      </p:graphicFrame>
    </p:spTree>
    <p:extLst>
      <p:ext uri="{BB962C8B-B14F-4D97-AF65-F5344CB8AC3E}">
        <p14:creationId xmlns:p14="http://schemas.microsoft.com/office/powerpoint/2010/main" val="56662927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3968</TotalTime>
  <Words>1390</Words>
  <Application>Microsoft Office PowerPoint</Application>
  <PresentationFormat>Widescreen</PresentationFormat>
  <Paragraphs>288</Paragraphs>
  <Slides>60</Slides>
  <Notes>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60</vt:i4>
      </vt:variant>
    </vt:vector>
  </HeadingPairs>
  <TitlesOfParts>
    <vt:vector size="65" baseType="lpstr">
      <vt:lpstr>Arial</vt:lpstr>
      <vt:lpstr>Calibri</vt:lpstr>
      <vt:lpstr>Calibri Light</vt:lpstr>
      <vt:lpstr>Times New Roman</vt:lpstr>
      <vt:lpstr>Office Theme</vt:lpstr>
      <vt:lpstr> Modeling Precipitation in the Northeast United States</vt:lpstr>
      <vt:lpstr>Outline</vt:lpstr>
      <vt:lpstr>Objectives</vt:lpstr>
      <vt:lpstr>Source and Type of Data</vt:lpstr>
      <vt:lpstr>Models</vt:lpstr>
      <vt:lpstr>Methodology</vt:lpstr>
      <vt:lpstr>Methodology</vt:lpstr>
      <vt:lpstr>Methodology</vt:lpstr>
      <vt:lpstr>Methodology</vt:lpstr>
      <vt:lpstr>Key Results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Key Results</vt:lpstr>
      <vt:lpstr>PowerPoint Presentation</vt:lpstr>
      <vt:lpstr>PowerPoint Presentation</vt:lpstr>
      <vt:lpstr>PowerPoint Presentation</vt:lpstr>
      <vt:lpstr>PowerPoint Presentation</vt:lpstr>
      <vt:lpstr>Key Results</vt:lpstr>
      <vt:lpstr>PowerPoint Presentation</vt:lpstr>
      <vt:lpstr>PowerPoint Presentation</vt:lpstr>
      <vt:lpstr>Key Results</vt:lpstr>
      <vt:lpstr>PowerPoint Presentation</vt:lpstr>
      <vt:lpstr>PowerPoint Presentation</vt:lpstr>
      <vt:lpstr>Key Results</vt:lpstr>
      <vt:lpstr>PowerPoint Presentation</vt:lpstr>
      <vt:lpstr>PowerPoint Presentation</vt:lpstr>
      <vt:lpstr>PowerPoint Presentation</vt:lpstr>
      <vt:lpstr>GCM output - NorESM</vt:lpstr>
      <vt:lpstr>Full Domain RCM run centered on NYC</vt:lpstr>
      <vt:lpstr>Full Domain RCM run centered on NYC</vt:lpstr>
      <vt:lpstr>Full Domain RCM run centered on NYC</vt:lpstr>
      <vt:lpstr>Northeast Region</vt:lpstr>
      <vt:lpstr>Tri-State Area</vt:lpstr>
      <vt:lpstr>PowerPoint Presentation</vt:lpstr>
      <vt:lpstr>Challenges</vt:lpstr>
      <vt:lpstr>Conclusions and Further Research</vt:lpstr>
      <vt:lpstr>Supplementary Slides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Boston</vt:lpstr>
      <vt:lpstr>NYC</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title>
  <dc:creator>Lori Fomenko</dc:creator>
  <cp:lastModifiedBy>Lori Fomenko</cp:lastModifiedBy>
  <cp:revision>51</cp:revision>
  <dcterms:created xsi:type="dcterms:W3CDTF">2017-04-28T17:25:06Z</dcterms:created>
  <dcterms:modified xsi:type="dcterms:W3CDTF">2017-05-03T03:40:08Z</dcterms:modified>
</cp:coreProperties>
</file>